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8"/>
  </p:handoutMasterIdLst>
  <p:sldIdLst>
    <p:sldId id="266" r:id="rId2"/>
    <p:sldId id="267" r:id="rId3"/>
    <p:sldId id="272" r:id="rId4"/>
    <p:sldId id="270" r:id="rId5"/>
    <p:sldId id="271" r:id="rId6"/>
    <p:sldId id="268" r:id="rId7"/>
  </p:sldIdLst>
  <p:sldSz cx="30275213" cy="42803763"/>
  <p:notesSz cx="9799638" cy="1435576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81" userDrawn="1">
          <p15:clr>
            <a:srgbClr val="A4A3A4"/>
          </p15:clr>
        </p15:guide>
        <p15:guide id="2" pos="95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8" d="100"/>
          <a:sy n="18" d="100"/>
        </p:scale>
        <p:origin x="2659" y="106"/>
      </p:cViewPr>
      <p:guideLst>
        <p:guide orient="horz" pos="13481"/>
        <p:guide pos="9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id="{143B3089-EE29-4A46-8480-D020607156D4}"/>
              </a:ext>
            </a:extLst>
          </p:cNvPr>
          <p:cNvSpPr txBox="1">
            <a:spLocks noGrp="1"/>
          </p:cNvSpPr>
          <p:nvPr>
            <p:ph type="hdr" sz="quarter"/>
          </p:nvPr>
        </p:nvSpPr>
        <p:spPr>
          <a:xfrm>
            <a:off x="0" y="0"/>
            <a:ext cx="4246565" cy="719139"/>
          </a:xfrm>
          <a:prstGeom prst="rect">
            <a:avLst/>
          </a:prstGeom>
          <a:noFill/>
          <a:ln>
            <a:noFill/>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a typeface="新細明體" pitchFamily="18"/>
            </a:endParaRPr>
          </a:p>
        </p:txBody>
      </p:sp>
      <p:sp>
        <p:nvSpPr>
          <p:cNvPr id="3" name="日期版面配置區 2">
            <a:extLst>
              <a:ext uri="{FF2B5EF4-FFF2-40B4-BE49-F238E27FC236}">
                <a16:creationId xmlns:a16="http://schemas.microsoft.com/office/drawing/2014/main" id="{DA6664D7-6855-4465-9EEC-C68687CDE619}"/>
              </a:ext>
            </a:extLst>
          </p:cNvPr>
          <p:cNvSpPr txBox="1">
            <a:spLocks noGrp="1"/>
          </p:cNvSpPr>
          <p:nvPr>
            <p:ph type="dt" sz="quarter" idx="1"/>
          </p:nvPr>
        </p:nvSpPr>
        <p:spPr>
          <a:xfrm>
            <a:off x="5551486" y="0"/>
            <a:ext cx="4246565" cy="719139"/>
          </a:xfrm>
          <a:prstGeom prst="rect">
            <a:avLst/>
          </a:prstGeom>
          <a:noFill/>
          <a:ln>
            <a:noFill/>
          </a:ln>
        </p:spPr>
        <p:txBody>
          <a:bodyPr vert="horz" wrap="square" lIns="91440" tIns="45720" rIns="91440" bIns="45720" anchor="t"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5FE25DC-4A11-4F13-A495-7079646772A3}" type="datetime1">
              <a:rPr lang="en-US" sz="1200" b="0" i="0" u="none" strike="noStrike" kern="1200" cap="none" spc="0" baseline="0">
                <a:solidFill>
                  <a:srgbClr val="000000"/>
                </a:solidFill>
                <a:uFillTx/>
                <a:latin typeface="Calibri"/>
                <a:ea typeface="新細明體" pitchFamily="18"/>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3/31/2025</a:t>
            </a:fld>
            <a:endParaRPr lang="en-US" sz="1200" b="0" i="0" u="none" strike="noStrike" kern="1200" cap="none" spc="0" baseline="0">
              <a:solidFill>
                <a:srgbClr val="000000"/>
              </a:solidFill>
              <a:uFillTx/>
              <a:latin typeface="Calibri"/>
              <a:ea typeface="新細明體" pitchFamily="18"/>
            </a:endParaRPr>
          </a:p>
        </p:txBody>
      </p:sp>
      <p:sp>
        <p:nvSpPr>
          <p:cNvPr id="4" name="頁尾版面配置區 3">
            <a:extLst>
              <a:ext uri="{FF2B5EF4-FFF2-40B4-BE49-F238E27FC236}">
                <a16:creationId xmlns:a16="http://schemas.microsoft.com/office/drawing/2014/main" id="{BC9D89C4-2520-4137-BB69-E004BE134C2D}"/>
              </a:ext>
            </a:extLst>
          </p:cNvPr>
          <p:cNvSpPr txBox="1">
            <a:spLocks noGrp="1"/>
          </p:cNvSpPr>
          <p:nvPr>
            <p:ph type="ftr" sz="quarter" idx="2"/>
          </p:nvPr>
        </p:nvSpPr>
        <p:spPr>
          <a:xfrm>
            <a:off x="0" y="13636620"/>
            <a:ext cx="4246565" cy="719139"/>
          </a:xfrm>
          <a:prstGeom prst="rect">
            <a:avLst/>
          </a:prstGeom>
          <a:noFill/>
          <a:ln>
            <a:noFill/>
          </a:ln>
        </p:spPr>
        <p:txBody>
          <a:bodyPr vert="horz" wrap="square" lIns="91440" tIns="45720" rIns="91440" bIns="45720" anchor="b"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Calibri"/>
              <a:ea typeface="新細明體" pitchFamily="18"/>
            </a:endParaRPr>
          </a:p>
        </p:txBody>
      </p:sp>
      <p:sp>
        <p:nvSpPr>
          <p:cNvPr id="5" name="投影片編號版面配置區 4">
            <a:extLst>
              <a:ext uri="{FF2B5EF4-FFF2-40B4-BE49-F238E27FC236}">
                <a16:creationId xmlns:a16="http://schemas.microsoft.com/office/drawing/2014/main" id="{D010E386-4206-4E9A-B7B0-C14EA007FECE}"/>
              </a:ext>
            </a:extLst>
          </p:cNvPr>
          <p:cNvSpPr txBox="1">
            <a:spLocks noGrp="1"/>
          </p:cNvSpPr>
          <p:nvPr>
            <p:ph type="sldNum" sz="quarter" idx="3"/>
          </p:nvPr>
        </p:nvSpPr>
        <p:spPr>
          <a:xfrm>
            <a:off x="5551486" y="13636620"/>
            <a:ext cx="4246565" cy="719139"/>
          </a:xfrm>
          <a:prstGeom prst="rect">
            <a:avLst/>
          </a:prstGeom>
          <a:noFill/>
          <a:ln>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1FC7177-6057-49FE-8251-2C1B9F71F51A}" type="slidenum">
              <a:t>‹#›</a:t>
            </a:fld>
            <a:endParaRPr lang="en-US" sz="1200" b="0" i="0" u="none" strike="noStrike" kern="1200" cap="none" spc="0" baseline="0">
              <a:solidFill>
                <a:srgbClr val="000000"/>
              </a:solidFill>
              <a:uFillTx/>
              <a:latin typeface="Calibri"/>
              <a:ea typeface="新細明體" pitchFamily="18"/>
            </a:endParaRPr>
          </a:p>
        </p:txBody>
      </p:sp>
    </p:spTree>
    <p:extLst>
      <p:ext uri="{BB962C8B-B14F-4D97-AF65-F5344CB8AC3E}">
        <p14:creationId xmlns:p14="http://schemas.microsoft.com/office/powerpoint/2010/main" val="78684141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自訂版面配置">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DDF4D9A0-F53A-4493-BCCC-73BE1D10633D}"/>
              </a:ext>
            </a:extLst>
          </p:cNvPr>
          <p:cNvSpPr/>
          <p:nvPr/>
        </p:nvSpPr>
        <p:spPr>
          <a:xfrm>
            <a:off x="0" y="0"/>
            <a:ext cx="30275217" cy="42803758"/>
          </a:xfrm>
          <a:prstGeom prst="rect">
            <a:avLst/>
          </a:prstGeom>
          <a:solidFill>
            <a:srgbClr val="FFFFFF">
              <a:alpha val="6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a typeface="新細明體" pitchFamily="18"/>
            </a:endParaRPr>
          </a:p>
        </p:txBody>
      </p:sp>
      <p:pic>
        <p:nvPicPr>
          <p:cNvPr id="7" name="圖片 6">
            <a:extLst>
              <a:ext uri="{FF2B5EF4-FFF2-40B4-BE49-F238E27FC236}">
                <a16:creationId xmlns:a16="http://schemas.microsoft.com/office/drawing/2014/main" id="{89C880C0-26ED-4BA3-B26A-91F80E2182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60863" y="40548583"/>
            <a:ext cx="6599573" cy="1222871"/>
          </a:xfrm>
          <a:prstGeom prst="rect">
            <a:avLst/>
          </a:prstGeom>
        </p:spPr>
      </p:pic>
      <p:sp>
        <p:nvSpPr>
          <p:cNvPr id="8" name="文字方塊 7">
            <a:extLst>
              <a:ext uri="{FF2B5EF4-FFF2-40B4-BE49-F238E27FC236}">
                <a16:creationId xmlns:a16="http://schemas.microsoft.com/office/drawing/2014/main" id="{8E93B668-2093-4396-ABF9-7191717EBE56}"/>
              </a:ext>
            </a:extLst>
          </p:cNvPr>
          <p:cNvSpPr txBox="1"/>
          <p:nvPr userDrawn="1"/>
        </p:nvSpPr>
        <p:spPr>
          <a:xfrm>
            <a:off x="760863" y="41771454"/>
            <a:ext cx="6910866" cy="646331"/>
          </a:xfrm>
          <a:prstGeom prst="rect">
            <a:avLst/>
          </a:prstGeom>
          <a:noFill/>
        </p:spPr>
        <p:txBody>
          <a:bodyPr wrap="none" rtlCol="0">
            <a:spAutoFit/>
          </a:bodyPr>
          <a:lstStyle/>
          <a:p>
            <a:pPr algn="ctr"/>
            <a:r>
              <a:rPr lang="en-US" altLang="zh-TW" sz="3200" spc="600" dirty="0">
                <a:latin typeface="CP Font" panose="02000900000000000000" pitchFamily="50" charset="-128"/>
                <a:ea typeface="CP Font" panose="02000900000000000000" pitchFamily="50" charset="-128"/>
              </a:rPr>
              <a:t>2025</a:t>
            </a:r>
            <a:r>
              <a:rPr lang="zh-TW" altLang="en-US" sz="3600" spc="600" dirty="0">
                <a:latin typeface="CP Font" panose="02000900000000000000" pitchFamily="50" charset="-128"/>
                <a:ea typeface="CP Font" panose="02000900000000000000" pitchFamily="50" charset="-128"/>
              </a:rPr>
              <a:t>教學實踐研究研討會</a:t>
            </a:r>
          </a:p>
        </p:txBody>
      </p:sp>
    </p:spTree>
    <p:extLst>
      <p:ext uri="{BB962C8B-B14F-4D97-AF65-F5344CB8AC3E}">
        <p14:creationId xmlns:p14="http://schemas.microsoft.com/office/powerpoint/2010/main" val="40535612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3_自訂版面配置">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矩形 2">
            <a:extLst>
              <a:ext uri="{FF2B5EF4-FFF2-40B4-BE49-F238E27FC236}">
                <a16:creationId xmlns:a16="http://schemas.microsoft.com/office/drawing/2014/main" id="{32B7E1C4-888C-4AC4-9EA1-1B8273188BFF}"/>
              </a:ext>
            </a:extLst>
          </p:cNvPr>
          <p:cNvSpPr/>
          <p:nvPr userDrawn="1"/>
        </p:nvSpPr>
        <p:spPr>
          <a:xfrm>
            <a:off x="0" y="0"/>
            <a:ext cx="30275217" cy="42803758"/>
          </a:xfrm>
          <a:prstGeom prst="rect">
            <a:avLst/>
          </a:prstGeom>
          <a:solidFill>
            <a:srgbClr val="000000">
              <a:alpha val="5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a typeface="新細明體" pitchFamily="18"/>
            </a:endParaRPr>
          </a:p>
        </p:txBody>
      </p:sp>
      <p:pic>
        <p:nvPicPr>
          <p:cNvPr id="4" name="圖片 3">
            <a:extLst>
              <a:ext uri="{FF2B5EF4-FFF2-40B4-BE49-F238E27FC236}">
                <a16:creationId xmlns:a16="http://schemas.microsoft.com/office/drawing/2014/main" id="{BD9AD2C9-2785-41F9-BF34-8904990258F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64216" y="40548583"/>
            <a:ext cx="6592867" cy="1222871"/>
          </a:xfrm>
          <a:prstGeom prst="rect">
            <a:avLst/>
          </a:prstGeom>
        </p:spPr>
      </p:pic>
      <p:sp>
        <p:nvSpPr>
          <p:cNvPr id="6" name="文字方塊 5">
            <a:extLst>
              <a:ext uri="{FF2B5EF4-FFF2-40B4-BE49-F238E27FC236}">
                <a16:creationId xmlns:a16="http://schemas.microsoft.com/office/drawing/2014/main" id="{170F7A40-23E1-45A1-8972-F46D0B580841}"/>
              </a:ext>
            </a:extLst>
          </p:cNvPr>
          <p:cNvSpPr txBox="1"/>
          <p:nvPr userDrawn="1"/>
        </p:nvSpPr>
        <p:spPr>
          <a:xfrm>
            <a:off x="764216" y="41771454"/>
            <a:ext cx="6910866" cy="646331"/>
          </a:xfrm>
          <a:prstGeom prst="rect">
            <a:avLst/>
          </a:prstGeom>
          <a:noFill/>
        </p:spPr>
        <p:txBody>
          <a:bodyPr wrap="none" rtlCol="0">
            <a:spAutoFit/>
          </a:bodyPr>
          <a:lstStyle/>
          <a:p>
            <a:pPr algn="ctr"/>
            <a:r>
              <a:rPr lang="en-US" altLang="zh-TW" sz="3200" spc="600" dirty="0">
                <a:solidFill>
                  <a:schemeClr val="bg1"/>
                </a:solidFill>
                <a:latin typeface="CP Font" panose="02000900000000000000" pitchFamily="50" charset="-128"/>
                <a:ea typeface="CP Font" panose="02000900000000000000" pitchFamily="50" charset="-128"/>
              </a:rPr>
              <a:t>2025</a:t>
            </a:r>
            <a:r>
              <a:rPr lang="zh-TW" altLang="en-US" sz="3600" spc="600" dirty="0">
                <a:solidFill>
                  <a:schemeClr val="bg1"/>
                </a:solidFill>
                <a:latin typeface="CP Font" panose="02000900000000000000" pitchFamily="50" charset="-128"/>
                <a:ea typeface="CP Font" panose="02000900000000000000" pitchFamily="50" charset="-128"/>
              </a:rPr>
              <a:t>教學實踐研究研討會</a:t>
            </a:r>
          </a:p>
        </p:txBody>
      </p:sp>
    </p:spTree>
    <p:extLst>
      <p:ext uri="{BB962C8B-B14F-4D97-AF65-F5344CB8AC3E}">
        <p14:creationId xmlns:p14="http://schemas.microsoft.com/office/powerpoint/2010/main" val="316755883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自訂版面配置">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A3CA7DDE-61EF-4FCB-9F4F-0603489E8B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0863" y="40548583"/>
            <a:ext cx="6599573" cy="1222871"/>
          </a:xfrm>
          <a:prstGeom prst="rect">
            <a:avLst/>
          </a:prstGeom>
        </p:spPr>
      </p:pic>
      <p:sp>
        <p:nvSpPr>
          <p:cNvPr id="4" name="文字方塊 3">
            <a:extLst>
              <a:ext uri="{FF2B5EF4-FFF2-40B4-BE49-F238E27FC236}">
                <a16:creationId xmlns:a16="http://schemas.microsoft.com/office/drawing/2014/main" id="{BA949D2B-9B38-4D59-8E4E-24782746ABAE}"/>
              </a:ext>
            </a:extLst>
          </p:cNvPr>
          <p:cNvSpPr txBox="1"/>
          <p:nvPr userDrawn="1"/>
        </p:nvSpPr>
        <p:spPr>
          <a:xfrm>
            <a:off x="760863" y="41771454"/>
            <a:ext cx="6910866" cy="646331"/>
          </a:xfrm>
          <a:prstGeom prst="rect">
            <a:avLst/>
          </a:prstGeom>
          <a:noFill/>
        </p:spPr>
        <p:txBody>
          <a:bodyPr wrap="none" rtlCol="0">
            <a:spAutoFit/>
          </a:bodyPr>
          <a:lstStyle/>
          <a:p>
            <a:pPr algn="ctr"/>
            <a:r>
              <a:rPr lang="en-US" altLang="zh-TW" sz="3200" spc="600" dirty="0">
                <a:latin typeface="CP Font" panose="02000900000000000000" pitchFamily="50" charset="-128"/>
                <a:ea typeface="CP Font" panose="02000900000000000000" pitchFamily="50" charset="-128"/>
              </a:rPr>
              <a:t>2025</a:t>
            </a:r>
            <a:r>
              <a:rPr lang="zh-TW" altLang="en-US" sz="3600" spc="600" dirty="0">
                <a:latin typeface="CP Font" panose="02000900000000000000" pitchFamily="50" charset="-128"/>
                <a:ea typeface="CP Font" panose="02000900000000000000" pitchFamily="50" charset="-128"/>
              </a:rPr>
              <a:t>教學實踐研究研討會</a:t>
            </a:r>
          </a:p>
        </p:txBody>
      </p:sp>
    </p:spTree>
    <p:extLst>
      <p:ext uri="{BB962C8B-B14F-4D97-AF65-F5344CB8AC3E}">
        <p14:creationId xmlns:p14="http://schemas.microsoft.com/office/powerpoint/2010/main" val="270641616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BF496A-F5C3-4EDA-AC37-ABBB1326C464}"/>
              </a:ext>
            </a:extLst>
          </p:cNvPr>
          <p:cNvSpPr txBox="1">
            <a:spLocks noGrp="1"/>
          </p:cNvSpPr>
          <p:nvPr>
            <p:ph type="title"/>
          </p:nvPr>
        </p:nvSpPr>
        <p:spPr>
          <a:xfrm>
            <a:off x="2081421" y="2278913"/>
            <a:ext cx="26112374" cy="8273418"/>
          </a:xfrm>
          <a:prstGeom prst="rect">
            <a:avLst/>
          </a:prstGeom>
          <a:noFill/>
          <a:ln>
            <a:noFill/>
          </a:ln>
        </p:spPr>
        <p:txBody>
          <a:bodyPr vert="horz" wrap="square" lIns="91440" tIns="45720" rIns="91440" bIns="45720" anchor="ctr" anchorCtr="0" compatLnSpc="1">
            <a:normAutofit/>
          </a:bodyPr>
          <a:lstStyle/>
          <a:p>
            <a:pPr lvl="0"/>
            <a:r>
              <a:rPr lang="zh-TW"/>
              <a:t>按一下以編輯母片標題樣式</a:t>
            </a:r>
            <a:endParaRPr lang="en-US"/>
          </a:p>
        </p:txBody>
      </p:sp>
      <p:sp>
        <p:nvSpPr>
          <p:cNvPr id="3" name="Text Placeholder 2">
            <a:extLst>
              <a:ext uri="{FF2B5EF4-FFF2-40B4-BE49-F238E27FC236}">
                <a16:creationId xmlns:a16="http://schemas.microsoft.com/office/drawing/2014/main" id="{2EC160E2-2C91-4962-8EAC-85E5D08262A1}"/>
              </a:ext>
            </a:extLst>
          </p:cNvPr>
          <p:cNvSpPr txBox="1">
            <a:spLocks noGrp="1"/>
          </p:cNvSpPr>
          <p:nvPr>
            <p:ph type="body" idx="1"/>
          </p:nvPr>
        </p:nvSpPr>
        <p:spPr>
          <a:xfrm>
            <a:off x="2081421" y="11394521"/>
            <a:ext cx="26112374" cy="27158594"/>
          </a:xfrm>
          <a:prstGeom prst="rect">
            <a:avLst/>
          </a:prstGeom>
          <a:noFill/>
          <a:ln>
            <a:noFill/>
          </a:ln>
        </p:spPr>
        <p:txBody>
          <a:bodyPr vert="horz" wrap="square" lIns="91440" tIns="45720" rIns="91440" bIns="45720" anchor="t" anchorCtr="0" compatLnSpc="1">
            <a:normAutofit/>
          </a:bodyPr>
          <a:lstStyle/>
          <a:p>
            <a:pPr lvl="0"/>
            <a:r>
              <a:rPr lang="zh-TW"/>
              <a:t>編輯母片文字樣式</a:t>
            </a:r>
          </a:p>
          <a:p>
            <a:pPr lvl="1"/>
            <a:r>
              <a:rPr lang="zh-TW"/>
              <a:t>第二層</a:t>
            </a:r>
          </a:p>
          <a:p>
            <a:pPr lvl="2"/>
            <a:r>
              <a:rPr lang="zh-TW"/>
              <a:t>第三層</a:t>
            </a:r>
          </a:p>
          <a:p>
            <a:pPr lvl="3"/>
            <a:r>
              <a:rPr lang="zh-TW"/>
              <a:t>第四層</a:t>
            </a:r>
          </a:p>
          <a:p>
            <a:pPr lvl="4"/>
            <a:r>
              <a:rPr lang="zh-TW"/>
              <a:t>第五層</a:t>
            </a:r>
            <a:endParaRPr lang="en-US"/>
          </a:p>
        </p:txBody>
      </p:sp>
      <p:sp>
        <p:nvSpPr>
          <p:cNvPr id="4" name="Date Placeholder 3">
            <a:extLst>
              <a:ext uri="{FF2B5EF4-FFF2-40B4-BE49-F238E27FC236}">
                <a16:creationId xmlns:a16="http://schemas.microsoft.com/office/drawing/2014/main" id="{8788C246-B49E-4955-B11A-185C21E39958}"/>
              </a:ext>
            </a:extLst>
          </p:cNvPr>
          <p:cNvSpPr txBox="1">
            <a:spLocks noGrp="1"/>
          </p:cNvSpPr>
          <p:nvPr>
            <p:ph type="dt" sz="half" idx="2"/>
          </p:nvPr>
        </p:nvSpPr>
        <p:spPr>
          <a:xfrm>
            <a:off x="2081421" y="39672752"/>
            <a:ext cx="6811923" cy="2278904"/>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3973" b="0" i="0" u="none" strike="noStrike" kern="1200" cap="none" spc="0" baseline="0">
                <a:solidFill>
                  <a:srgbClr val="898989"/>
                </a:solidFill>
                <a:uFillTx/>
                <a:latin typeface="Calibri"/>
              </a:defRPr>
            </a:lvl1pPr>
          </a:lstStyle>
          <a:p>
            <a:pPr lvl="0"/>
            <a:fld id="{A6FD66E7-272B-419A-9361-6C9BB4A7AA36}" type="datetime1">
              <a:rPr lang="en-US"/>
              <a:pPr lvl="0"/>
              <a:t>3/31/2025</a:t>
            </a:fld>
            <a:endParaRPr lang="en-US"/>
          </a:p>
        </p:txBody>
      </p:sp>
      <p:sp>
        <p:nvSpPr>
          <p:cNvPr id="5" name="Footer Placeholder 4">
            <a:extLst>
              <a:ext uri="{FF2B5EF4-FFF2-40B4-BE49-F238E27FC236}">
                <a16:creationId xmlns:a16="http://schemas.microsoft.com/office/drawing/2014/main" id="{91F0BF49-1821-4F8D-A569-617D6FD07646}"/>
              </a:ext>
            </a:extLst>
          </p:cNvPr>
          <p:cNvSpPr txBox="1">
            <a:spLocks noGrp="1"/>
          </p:cNvSpPr>
          <p:nvPr>
            <p:ph type="ftr" sz="quarter" idx="3"/>
          </p:nvPr>
        </p:nvSpPr>
        <p:spPr>
          <a:xfrm>
            <a:off x="10028663" y="39672752"/>
            <a:ext cx="10217880" cy="2278904"/>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US" sz="3973" b="0" i="0" u="none" strike="noStrike" kern="1200" cap="none" spc="0" baseline="0">
                <a:solidFill>
                  <a:srgbClr val="898989"/>
                </a:solidFill>
                <a:uFillTx/>
                <a:latin typeface="Calibri"/>
              </a:defRPr>
            </a:lvl1pPr>
          </a:lstStyle>
          <a:p>
            <a:pPr lvl="0"/>
            <a:endParaRPr lang="en-US"/>
          </a:p>
        </p:txBody>
      </p:sp>
      <p:sp>
        <p:nvSpPr>
          <p:cNvPr id="6" name="Slide Number Placeholder 5">
            <a:extLst>
              <a:ext uri="{FF2B5EF4-FFF2-40B4-BE49-F238E27FC236}">
                <a16:creationId xmlns:a16="http://schemas.microsoft.com/office/drawing/2014/main" id="{38C8F74C-FC35-415B-8F4A-2358C698FBB3}"/>
              </a:ext>
            </a:extLst>
          </p:cNvPr>
          <p:cNvSpPr txBox="1">
            <a:spLocks noGrp="1"/>
          </p:cNvSpPr>
          <p:nvPr>
            <p:ph type="sldNum" sz="quarter" idx="4"/>
          </p:nvPr>
        </p:nvSpPr>
        <p:spPr>
          <a:xfrm>
            <a:off x="21381872" y="39672752"/>
            <a:ext cx="6811923" cy="2278904"/>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3973" b="0" i="0" u="none" strike="noStrike" kern="1200" cap="none" spc="0" baseline="0">
                <a:solidFill>
                  <a:srgbClr val="898989"/>
                </a:solidFill>
                <a:uFillTx/>
                <a:latin typeface="Calibri"/>
              </a:defRPr>
            </a:lvl1pPr>
          </a:lstStyle>
          <a:p>
            <a:pPr lvl="0"/>
            <a:fld id="{F9EC7011-46D0-4E62-90AF-21C626E9C09C}"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Lst>
  <p:txStyles>
    <p:titleStyle>
      <a:lvl1pPr marL="0" marR="0" lvl="0" indent="0" algn="l" defTabSz="3027486" rtl="0" fontAlgn="auto" hangingPunct="1">
        <a:lnSpc>
          <a:spcPct val="90000"/>
        </a:lnSpc>
        <a:spcBef>
          <a:spcPts val="0"/>
        </a:spcBef>
        <a:spcAft>
          <a:spcPts val="0"/>
        </a:spcAft>
        <a:buNone/>
        <a:tabLst/>
        <a:defRPr lang="zh-TW" sz="14568" b="0" i="0" u="none" strike="noStrike" kern="1200" cap="none" spc="0" baseline="0">
          <a:solidFill>
            <a:srgbClr val="000000"/>
          </a:solidFill>
          <a:uFillTx/>
          <a:latin typeface="Calibri Light"/>
          <a:ea typeface="新細明體" pitchFamily="18"/>
        </a:defRPr>
      </a:lvl1pPr>
    </p:titleStyle>
    <p:bodyStyle>
      <a:lvl1pPr marL="756876" marR="0" lvl="0" indent="-756876" algn="l" defTabSz="3027486" rtl="0" fontAlgn="auto" hangingPunct="1">
        <a:lnSpc>
          <a:spcPct val="90000"/>
        </a:lnSpc>
        <a:spcBef>
          <a:spcPts val="3310"/>
        </a:spcBef>
        <a:spcAft>
          <a:spcPts val="0"/>
        </a:spcAft>
        <a:buSzPct val="100000"/>
        <a:buFont typeface="Arial" pitchFamily="34"/>
        <a:buChar char="•"/>
        <a:tabLst/>
        <a:defRPr lang="zh-TW" sz="9271" b="0" i="0" u="none" strike="noStrike" kern="1200" cap="none" spc="0" baseline="0">
          <a:solidFill>
            <a:srgbClr val="000000"/>
          </a:solidFill>
          <a:uFillTx/>
          <a:latin typeface="Calibri"/>
          <a:ea typeface="新細明體" pitchFamily="18"/>
        </a:defRPr>
      </a:lvl1pPr>
      <a:lvl2pPr marL="2270610" marR="0" lvl="1" indent="-756876" algn="l" defTabSz="3027486" rtl="0" fontAlgn="auto" hangingPunct="1">
        <a:lnSpc>
          <a:spcPct val="90000"/>
        </a:lnSpc>
        <a:spcBef>
          <a:spcPts val="1655"/>
        </a:spcBef>
        <a:spcAft>
          <a:spcPts val="0"/>
        </a:spcAft>
        <a:buSzPct val="100000"/>
        <a:buFont typeface="Arial" pitchFamily="34"/>
        <a:buChar char="•"/>
        <a:tabLst/>
        <a:defRPr lang="zh-TW" sz="7946" b="0" i="0" u="none" strike="noStrike" kern="1200" cap="none" spc="0" baseline="0">
          <a:solidFill>
            <a:srgbClr val="000000"/>
          </a:solidFill>
          <a:uFillTx/>
          <a:latin typeface="Calibri"/>
          <a:ea typeface="新細明體" pitchFamily="18"/>
        </a:defRPr>
      </a:lvl2pPr>
      <a:lvl3pPr marL="3784363" marR="0" lvl="2" indent="-756876" algn="l" defTabSz="3027486" rtl="0" fontAlgn="auto" hangingPunct="1">
        <a:lnSpc>
          <a:spcPct val="90000"/>
        </a:lnSpc>
        <a:spcBef>
          <a:spcPts val="1655"/>
        </a:spcBef>
        <a:spcAft>
          <a:spcPts val="0"/>
        </a:spcAft>
        <a:buSzPct val="100000"/>
        <a:buFont typeface="Arial" pitchFamily="34"/>
        <a:buChar char="•"/>
        <a:tabLst/>
        <a:defRPr lang="zh-TW" sz="6622" b="0" i="0" u="none" strike="noStrike" kern="1200" cap="none" spc="0" baseline="0">
          <a:solidFill>
            <a:srgbClr val="000000"/>
          </a:solidFill>
          <a:uFillTx/>
          <a:latin typeface="Calibri"/>
          <a:ea typeface="新細明體" pitchFamily="18"/>
        </a:defRPr>
      </a:lvl3pPr>
      <a:lvl4pPr marL="5298097" marR="0" lvl="3" indent="-756876" algn="l" defTabSz="3027486" rtl="0" fontAlgn="auto" hangingPunct="1">
        <a:lnSpc>
          <a:spcPct val="90000"/>
        </a:lnSpc>
        <a:spcBef>
          <a:spcPts val="1655"/>
        </a:spcBef>
        <a:spcAft>
          <a:spcPts val="0"/>
        </a:spcAft>
        <a:buSzPct val="100000"/>
        <a:buFont typeface="Arial" pitchFamily="34"/>
        <a:buChar char="•"/>
        <a:tabLst/>
        <a:defRPr lang="zh-TW" sz="5960" b="0" i="0" u="none" strike="noStrike" kern="1200" cap="none" spc="0" baseline="0">
          <a:solidFill>
            <a:srgbClr val="000000"/>
          </a:solidFill>
          <a:uFillTx/>
          <a:latin typeface="Calibri"/>
          <a:ea typeface="新細明體" pitchFamily="18"/>
        </a:defRPr>
      </a:lvl4pPr>
      <a:lvl5pPr marL="6811850" marR="0" lvl="4" indent="-756876" algn="l" defTabSz="3027486" rtl="0" fontAlgn="auto" hangingPunct="1">
        <a:lnSpc>
          <a:spcPct val="90000"/>
        </a:lnSpc>
        <a:spcBef>
          <a:spcPts val="1655"/>
        </a:spcBef>
        <a:spcAft>
          <a:spcPts val="0"/>
        </a:spcAft>
        <a:buSzPct val="100000"/>
        <a:buFont typeface="Arial" pitchFamily="34"/>
        <a:buChar char="•"/>
        <a:tabLst/>
        <a:defRPr lang="zh-TW" sz="5960" b="0" i="0" u="none" strike="noStrike" kern="1200" cap="none" spc="0" baseline="0">
          <a:solidFill>
            <a:srgbClr val="000000"/>
          </a:solidFill>
          <a:uFillTx/>
          <a:latin typeface="Calibri"/>
          <a:ea typeface="新細明體" pitchFamily="1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forms.gle/yfCyoMhdMhjrLytD9" TargetMode="External"/><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hyperlink" Target="https://forms.gle/yfCyoMhdMhjrLytD9" TargetMode="Externa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hyperlink" Target="https://forms.gle/yfCyoMhdMhjrLytD9" TargetMode="Externa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文字方塊 1">
            <a:extLst>
              <a:ext uri="{FF2B5EF4-FFF2-40B4-BE49-F238E27FC236}">
                <a16:creationId xmlns:a16="http://schemas.microsoft.com/office/drawing/2014/main" id="{B05C83C2-15C7-4CC8-8760-5BFC570701CD}"/>
              </a:ext>
            </a:extLst>
          </p:cNvPr>
          <p:cNvSpPr txBox="1"/>
          <p:nvPr/>
        </p:nvSpPr>
        <p:spPr>
          <a:xfrm>
            <a:off x="2228429" y="5620633"/>
            <a:ext cx="25818349" cy="3577902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11500" b="1" i="0" u="none" strike="noStrike" kern="0" cap="none" spc="0" baseline="0" dirty="0">
                <a:solidFill>
                  <a:srgbClr val="000000"/>
                </a:solidFill>
                <a:uFillTx/>
                <a:latin typeface="微軟正黑體" pitchFamily="34"/>
                <a:ea typeface="微軟正黑體" pitchFamily="34"/>
              </a:rPr>
              <a:t>海報內容、格式</a:t>
            </a: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8000" b="1" i="0" u="none" strike="noStrike" kern="0" cap="none" spc="0" baseline="0" dirty="0">
                <a:solidFill>
                  <a:srgbClr val="000000"/>
                </a:solidFill>
                <a:uFillTx/>
                <a:latin typeface="微軟正黑體" pitchFamily="34"/>
                <a:ea typeface="微軟正黑體" pitchFamily="34"/>
              </a:rPr>
              <a:t>除海報標題及建議之格式規定外，歡迎自由發揮</a:t>
            </a:r>
            <a:r>
              <a:rPr lang="zh-TW" altLang="en-US" sz="8000" b="1" kern="0" dirty="0">
                <a:solidFill>
                  <a:srgbClr val="000000"/>
                </a:solidFill>
                <a:latin typeface="微軟正黑體" pitchFamily="34"/>
                <a:ea typeface="微軟正黑體" pitchFamily="34"/>
              </a:rPr>
              <a:t>美編</a:t>
            </a:r>
            <a:r>
              <a:rPr lang="zh-TW" sz="8000" b="1" i="0" u="none" strike="noStrike" kern="0" cap="none" spc="0" baseline="0" dirty="0">
                <a:solidFill>
                  <a:srgbClr val="000000"/>
                </a:solidFill>
                <a:uFillTx/>
                <a:latin typeface="微軟正黑體" pitchFamily="34"/>
                <a:ea typeface="微軟正黑體" pitchFamily="34"/>
              </a:rPr>
              <a:t>！</a:t>
            </a:r>
            <a:br>
              <a:rPr lang="en-US" altLang="zh-TW" sz="8000" b="1" i="0" u="none" strike="noStrike" kern="0" cap="none" spc="0" baseline="0" dirty="0">
                <a:solidFill>
                  <a:srgbClr val="000000"/>
                </a:solidFill>
                <a:uFillTx/>
                <a:latin typeface="微軟正黑體" pitchFamily="34"/>
                <a:ea typeface="微軟正黑體" pitchFamily="34"/>
              </a:rPr>
            </a:br>
            <a:r>
              <a:rPr lang="zh-TW" altLang="en-US" sz="8000" b="1" i="0" u="none" strike="noStrike" kern="0" cap="none" spc="0" baseline="0" dirty="0">
                <a:solidFill>
                  <a:srgbClr val="000000"/>
                </a:solidFill>
                <a:uFillTx/>
                <a:latin typeface="微軟正黑體" pitchFamily="34"/>
                <a:ea typeface="微軟正黑體" pitchFamily="34"/>
              </a:rPr>
              <a:t>不須完全與範本相同。</a:t>
            </a:r>
            <a:endParaRPr lang="en-US" sz="80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一</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海報標題</a:t>
            </a:r>
            <a:r>
              <a:rPr lang="en-US" sz="8800" b="1" i="0" u="none" strike="noStrike" kern="0" cap="none" spc="0" baseline="0" dirty="0">
                <a:solidFill>
                  <a:srgbClr val="000000"/>
                </a:solidFill>
                <a:uFillTx/>
                <a:latin typeface="微軟正黑體" pitchFamily="34"/>
                <a:ea typeface="微軟正黑體" pitchFamily="34"/>
              </a:rPr>
              <a: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包含題目與作者資料如下：</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海報需有「</a:t>
            </a:r>
            <a:r>
              <a:rPr lang="en-US" sz="7500" b="0" i="0" u="none" strike="noStrike" kern="0" cap="none" spc="0" baseline="0" dirty="0">
                <a:solidFill>
                  <a:srgbClr val="000000"/>
                </a:solidFill>
                <a:uFillTx/>
                <a:latin typeface="微軟正黑體" pitchFamily="34"/>
                <a:ea typeface="微軟正黑體" pitchFamily="34"/>
              </a:rPr>
              <a:t>2025 </a:t>
            </a:r>
            <a:r>
              <a:rPr lang="zh-TW" sz="7500" b="0" i="0" u="none" strike="noStrike" kern="0" cap="none" spc="0" baseline="0" dirty="0">
                <a:solidFill>
                  <a:srgbClr val="000000"/>
                </a:solidFill>
                <a:uFillTx/>
                <a:latin typeface="微軟正黑體" pitchFamily="34"/>
                <a:ea typeface="微軟正黑體" pitchFamily="34"/>
              </a:rPr>
              <a:t>教學實踐研究研討會」字樣</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題目</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作者姓名</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學校名稱、系所單位及職稱</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二</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海報內容</a:t>
            </a:r>
            <a:endParaRPr lang="en-US" sz="88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內文建議依序包含六大段落：「研究動機與目的」、「文獻探討」、「研究問題」、「研究設計與方法」、「教學暨研究成果」、「建議與省思」，並可視需要自行調整。</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三</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海報格式與相關說明</a:t>
            </a:r>
            <a:endParaRPr lang="en-US" sz="8800" b="1" i="0" u="none" strike="noStrike" kern="0" cap="none" spc="0" baseline="0" dirty="0">
              <a:solidFill>
                <a:srgbClr val="000000"/>
              </a:solidFill>
              <a:uFillTx/>
              <a:latin typeface="微軟正黑體" pitchFamily="34"/>
              <a:ea typeface="微軟正黑體" pitchFamily="34"/>
            </a:endParaRPr>
          </a:p>
          <a:p>
            <a:pPr marL="1371600" indent="-1371600" defTabSz="457200">
              <a:spcAft>
                <a:spcPts val="1800"/>
              </a:spcAft>
              <a:buSzPct val="100000"/>
              <a:buFontTx/>
              <a:buAutoNum type="arabicPeriod"/>
              <a:defRPr sz="1800" b="0" i="0" u="none" strike="noStrike" kern="0" cap="none" spc="0" baseline="0">
                <a:solidFill>
                  <a:srgbClr val="000000"/>
                </a:solidFill>
                <a:uFillTx/>
              </a:defRPr>
            </a:pPr>
            <a:r>
              <a:rPr lang="zh-TW" altLang="en-US" sz="7500" kern="0" dirty="0">
                <a:solidFill>
                  <a:srgbClr val="000000"/>
                </a:solidFill>
                <a:latin typeface="微軟正黑體" pitchFamily="34"/>
                <a:ea typeface="微軟正黑體" pitchFamily="34"/>
              </a:rPr>
              <a:t>海報以一頁為限。</a:t>
            </a:r>
            <a:endParaRPr lang="en-US" altLang="zh-TW" sz="7500" kern="0" dirty="0">
              <a:solidFill>
                <a:srgbClr val="000000"/>
              </a:solidFill>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海報大小為</a:t>
            </a:r>
            <a:r>
              <a:rPr lang="en-US" sz="7500" b="0" i="0" u="none" strike="noStrike" kern="0" cap="none" spc="0" baseline="0" dirty="0">
                <a:solidFill>
                  <a:srgbClr val="000000"/>
                </a:solidFill>
                <a:uFillTx/>
                <a:latin typeface="微軟正黑體" pitchFamily="34"/>
                <a:ea typeface="微軟正黑體" pitchFamily="34"/>
              </a:rPr>
              <a:t>A0</a:t>
            </a:r>
            <a:r>
              <a:rPr lang="zh-TW" sz="7500" b="0" i="0" u="none" strike="noStrike" kern="0" cap="none" spc="0" baseline="0" dirty="0">
                <a:solidFill>
                  <a:srgbClr val="000000"/>
                </a:solidFill>
                <a:uFillTx/>
                <a:latin typeface="微軟正黑體" pitchFamily="34"/>
                <a:ea typeface="微軟正黑體" pitchFamily="34"/>
              </a:rPr>
              <a:t>直式 約寬</a:t>
            </a:r>
            <a:r>
              <a:rPr lang="en-US" sz="7500" b="0" i="0" u="none" strike="noStrike" kern="0" cap="none" spc="0" baseline="0" dirty="0">
                <a:solidFill>
                  <a:srgbClr val="000000"/>
                </a:solidFill>
                <a:uFillTx/>
                <a:latin typeface="微軟正黑體" pitchFamily="34"/>
                <a:ea typeface="微軟正黑體" pitchFamily="34"/>
              </a:rPr>
              <a:t>84CM*118CM</a:t>
            </a:r>
            <a:r>
              <a:rPr lang="zh-TW" sz="7500" b="0" i="0" u="none" strike="noStrike" kern="0" cap="none" spc="0" baseline="0" dirty="0">
                <a:solidFill>
                  <a:srgbClr val="000000"/>
                </a:solidFill>
                <a:uFillTx/>
                <a:latin typeface="微軟正黑體" pitchFamily="34"/>
                <a:ea typeface="微軟正黑體" pitchFamily="34"/>
              </a:rPr>
              <a:t>。</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範本已設定輸出尺寸，製作完畢後請選擇【另存新檔】&gt;【存檔類型</a:t>
            </a:r>
            <a:r>
              <a:rPr lang="en-US" sz="7500" b="0" i="0" u="none" strike="noStrike" kern="0" cap="none" spc="0" baseline="0" dirty="0">
                <a:solidFill>
                  <a:srgbClr val="000000"/>
                </a:solidFill>
                <a:uFillTx/>
                <a:latin typeface="微軟正黑體" pitchFamily="34"/>
                <a:ea typeface="微軟正黑體" pitchFamily="34"/>
              </a:rPr>
              <a:t>(JPEG</a:t>
            </a:r>
            <a:r>
              <a:rPr lang="zh-TW" sz="7500" b="0" i="0" u="none" strike="noStrike" kern="0" cap="none" spc="0" baseline="0" dirty="0">
                <a:solidFill>
                  <a:srgbClr val="000000"/>
                </a:solidFill>
                <a:uFillTx/>
                <a:latin typeface="微軟正黑體" pitchFamily="34"/>
                <a:ea typeface="微軟正黑體" pitchFamily="34"/>
              </a:rPr>
              <a:t>、</a:t>
            </a:r>
            <a:r>
              <a:rPr lang="en-US" sz="7500" b="0" i="0" u="none" strike="noStrike" kern="0" cap="none" spc="0" baseline="0" dirty="0">
                <a:solidFill>
                  <a:srgbClr val="000000"/>
                </a:solidFill>
                <a:uFillTx/>
                <a:latin typeface="微軟正黑體" pitchFamily="34"/>
                <a:ea typeface="微軟正黑體" pitchFamily="34"/>
              </a:rPr>
              <a:t>PNG)】&gt;【</a:t>
            </a:r>
            <a:r>
              <a:rPr lang="zh-TW" sz="7500" b="0" i="0" u="none" strike="noStrike" kern="0" cap="none" spc="0" baseline="0" dirty="0">
                <a:solidFill>
                  <a:srgbClr val="000000"/>
                </a:solidFill>
                <a:uFillTx/>
                <a:latin typeface="微軟正黑體" pitchFamily="34"/>
                <a:ea typeface="微軟正黑體" pitchFamily="34"/>
              </a:rPr>
              <a:t>儲存】。</a:t>
            </a:r>
            <a:endParaRPr lang="en-US" sz="7500" b="0" i="0" u="none" strike="noStrike" kern="0" cap="none" spc="0" baseline="0" dirty="0">
              <a:solidFill>
                <a:srgbClr val="000000"/>
              </a:solidFill>
              <a:uFillTx/>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請上傳至指定網頁</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報名表單</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a:t>
            </a:r>
            <a:r>
              <a:rPr lang="en-US" altLang="zh-TW" sz="7500" kern="0" dirty="0">
                <a:solidFill>
                  <a:srgbClr val="000000"/>
                </a:solidFill>
                <a:latin typeface="微軟正黑體" pitchFamily="34"/>
                <a:ea typeface="微軟正黑體" pitchFamily="34"/>
                <a:hlinkClick r:id="rId3"/>
              </a:rPr>
              <a:t>https://forms.gle/yfCyoMhdMhjrLytD9</a:t>
            </a:r>
            <a:endParaRPr lang="en-US" altLang="zh-TW" sz="7500" kern="0" dirty="0">
              <a:solidFill>
                <a:srgbClr val="000000"/>
              </a:solidFill>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海報統一發表於國立高雄科技大學教發中心</a:t>
            </a:r>
            <a:r>
              <a:rPr lang="en-US" sz="7500" b="0" i="0" u="none" strike="noStrike" kern="0" cap="none" spc="0" baseline="0" dirty="0">
                <a:solidFill>
                  <a:srgbClr val="000000"/>
                </a:solidFill>
                <a:uFillTx/>
                <a:latin typeface="微軟正黑體" pitchFamily="34"/>
                <a:ea typeface="微軟正黑體" pitchFamily="34"/>
              </a:rPr>
              <a:t> 202</a:t>
            </a:r>
            <a:r>
              <a:rPr lang="en-US" sz="7500" kern="0" dirty="0">
                <a:solidFill>
                  <a:srgbClr val="000000"/>
                </a:solidFill>
                <a:latin typeface="微軟正黑體" pitchFamily="34"/>
                <a:ea typeface="微軟正黑體" pitchFamily="34"/>
              </a:rPr>
              <a:t>5</a:t>
            </a:r>
            <a:r>
              <a:rPr lang="zh-TW" altLang="en-US" sz="7500" b="0" i="0" u="none" strike="noStrike" kern="0" cap="none" spc="0" baseline="0" dirty="0">
                <a:solidFill>
                  <a:srgbClr val="000000"/>
                </a:solidFill>
                <a:uFillTx/>
                <a:latin typeface="微軟正黑體" pitchFamily="34"/>
                <a:ea typeface="微軟正黑體" pitchFamily="34"/>
              </a:rPr>
              <a:t> </a:t>
            </a:r>
            <a:r>
              <a:rPr lang="zh-TW" sz="7500" b="0" i="0" u="none" strike="noStrike" kern="0" cap="none" spc="0" baseline="0" dirty="0">
                <a:solidFill>
                  <a:srgbClr val="000000"/>
                </a:solidFill>
                <a:uFillTx/>
                <a:latin typeface="微軟正黑體" pitchFamily="34"/>
                <a:ea typeface="微軟正黑體" pitchFamily="34"/>
              </a:rPr>
              <a:t>教學實踐研究研討會線上展覽。</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海報論文作者應於截止日前將海報上傳至指定網頁，</a:t>
            </a:r>
            <a:br>
              <a:rPr lang="en-US" sz="7500" b="0" i="0" u="none" strike="noStrike" kern="0" cap="none" spc="0" baseline="0" dirty="0">
                <a:solidFill>
                  <a:srgbClr val="000000"/>
                </a:solidFill>
                <a:uFillTx/>
                <a:latin typeface="微軟正黑體" pitchFamily="34"/>
                <a:ea typeface="微軟正黑體" pitchFamily="34"/>
              </a:rPr>
            </a:br>
            <a:r>
              <a:rPr lang="zh-TW" sz="7500" b="0" i="0" u="none" strike="noStrike" kern="0" cap="none" spc="0" baseline="0" dirty="0">
                <a:solidFill>
                  <a:srgbClr val="000000"/>
                </a:solidFill>
                <a:uFillTx/>
                <a:latin typeface="微軟正黑體" pitchFamily="34"/>
                <a:ea typeface="微軟正黑體" pitchFamily="34"/>
              </a:rPr>
              <a:t>未於截止日前上傳完畢，視同放棄發表及競賽資格。</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2BAF8C0D-A373-4EBD-BDCD-52B8B228D875}"/>
              </a:ext>
            </a:extLst>
          </p:cNvPr>
          <p:cNvSpPr/>
          <p:nvPr/>
        </p:nvSpPr>
        <p:spPr>
          <a:xfrm>
            <a:off x="17465" y="800730"/>
            <a:ext cx="5080004" cy="3149595"/>
          </a:xfrm>
          <a:prstGeom prst="rect">
            <a:avLst/>
          </a:prstGeom>
          <a:solidFill>
            <a:srgbClr val="FF0000"/>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altLang="en-US" sz="10000" b="1" kern="0" dirty="0">
                <a:solidFill>
                  <a:srgbClr val="000000"/>
                </a:solidFill>
                <a:latin typeface="微軟正黑體" pitchFamily="34"/>
                <a:ea typeface="微軟正黑體" pitchFamily="34"/>
              </a:rPr>
              <a:t>參考</a:t>
            </a:r>
            <a:endParaRPr lang="zh-TW" sz="10000" b="1" i="0" u="none" strike="noStrike" kern="0" cap="none" spc="0" baseline="0" dirty="0">
              <a:solidFill>
                <a:srgbClr val="000000"/>
              </a:solidFill>
              <a:uFillTx/>
              <a:latin typeface="微軟正黑體" pitchFamily="34"/>
              <a:ea typeface="微軟正黑體" pitchFamily="34"/>
            </a:endParaRPr>
          </a:p>
        </p:txBody>
      </p:sp>
      <p:sp>
        <p:nvSpPr>
          <p:cNvPr id="3" name="文字方塊 3">
            <a:extLst>
              <a:ext uri="{FF2B5EF4-FFF2-40B4-BE49-F238E27FC236}">
                <a16:creationId xmlns:a16="http://schemas.microsoft.com/office/drawing/2014/main" id="{A2404CAC-C01E-4D07-838A-5AD3168997F2}"/>
              </a:ext>
            </a:extLst>
          </p:cNvPr>
          <p:cNvSpPr txBox="1"/>
          <p:nvPr/>
        </p:nvSpPr>
        <p:spPr>
          <a:xfrm>
            <a:off x="6826681" y="3797503"/>
            <a:ext cx="16621853" cy="5174818"/>
          </a:xfrm>
          <a:prstGeom prst="rect">
            <a:avLst/>
          </a:prstGeom>
          <a:noFill/>
          <a:ln cap="flat">
            <a:noFill/>
          </a:ln>
        </p:spPr>
        <p:txBody>
          <a:bodyPr vert="horz" wrap="none" lIns="91440" tIns="45720" rIns="91440" bIns="45720" anchor="t" anchorCtr="1" compatLnSpc="1">
            <a:spAutoFit/>
          </a:bodyPr>
          <a:lstStyle/>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8500" b="1" i="0" u="none" strike="noStrike" kern="0" cap="none" spc="0" baseline="0">
                <a:solidFill>
                  <a:srgbClr val="000000"/>
                </a:solidFill>
                <a:uFillTx/>
                <a:latin typeface="微軟正黑體" pitchFamily="34"/>
                <a:ea typeface="微軟正黑體" pitchFamily="34"/>
              </a:rPr>
              <a:t>我是題目是標題</a:t>
            </a:r>
            <a:r>
              <a:rPr lang="en-US" sz="8500" b="1" i="0" u="none" strike="noStrike" kern="0" cap="none" spc="0" baseline="0">
                <a:solidFill>
                  <a:srgbClr val="000000"/>
                </a:solidFill>
                <a:uFillTx/>
                <a:latin typeface="微軟正黑體" pitchFamily="34"/>
                <a:ea typeface="微軟正黑體" pitchFamily="34"/>
              </a:rPr>
              <a:t>—</a:t>
            </a:r>
            <a:r>
              <a:rPr lang="zh-TW" sz="8500" b="1" i="0" u="none" strike="noStrike" kern="0" cap="none" spc="0" baseline="0">
                <a:solidFill>
                  <a:srgbClr val="000000"/>
                </a:solidFill>
                <a:uFillTx/>
                <a:latin typeface="微軟正黑體" pitchFamily="34"/>
                <a:ea typeface="微軟正黑體" pitchFamily="34"/>
              </a:rPr>
              <a:t>標題是題目是我</a:t>
            </a:r>
            <a:endParaRPr lang="en-US" sz="8500" b="1" i="0" u="none" strike="noStrike" kern="0" cap="none" spc="0" baseline="0">
              <a:solidFill>
                <a:srgbClr val="000000"/>
              </a:solidFill>
              <a:uFillTx/>
              <a:latin typeface="微軟正黑體" pitchFamily="34"/>
              <a:ea typeface="微軟正黑體" pitchFamily="34"/>
            </a:endParaRPr>
          </a:p>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7200" b="1" i="0" u="none" strike="noStrike" kern="0" cap="none" spc="0" baseline="0">
                <a:solidFill>
                  <a:srgbClr val="000000"/>
                </a:solidFill>
                <a:uFillTx/>
                <a:latin typeface="微軟正黑體" pitchFamily="34"/>
                <a:ea typeface="微軟正黑體" pitchFamily="34"/>
              </a:rPr>
              <a:t>王小明 助理教授</a:t>
            </a:r>
            <a:endParaRPr lang="en-US" sz="7200" b="1" i="0" u="none" strike="noStrike" kern="0" cap="none" spc="0" baseline="0">
              <a:solidFill>
                <a:srgbClr val="000000"/>
              </a:solidFill>
              <a:uFillTx/>
              <a:latin typeface="微軟正黑體" pitchFamily="34"/>
              <a:ea typeface="微軟正黑體" pitchFamily="34"/>
            </a:endParaRPr>
          </a:p>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7200" b="1" i="0" u="none" strike="noStrike" kern="0" cap="none" spc="0" baseline="0">
                <a:solidFill>
                  <a:srgbClr val="000000"/>
                </a:solidFill>
                <a:uFillTx/>
                <a:latin typeface="微軟正黑體" pitchFamily="34"/>
                <a:ea typeface="微軟正黑體" pitchFamily="34"/>
              </a:rPr>
              <a:t>國立高雄科技大學 教學熱忱系</a:t>
            </a:r>
            <a:endParaRPr lang="en-US" sz="8500" b="1" i="0" u="none" strike="noStrike" kern="0" cap="none" spc="0" baseline="0">
              <a:solidFill>
                <a:srgbClr val="000000"/>
              </a:solidFill>
              <a:uFillTx/>
              <a:latin typeface="微軟正黑體" pitchFamily="34"/>
              <a:ea typeface="微軟正黑體" pitchFamily="34"/>
            </a:endParaRPr>
          </a:p>
        </p:txBody>
      </p:sp>
      <p:sp>
        <p:nvSpPr>
          <p:cNvPr id="4" name="文字方塊 5">
            <a:extLst>
              <a:ext uri="{FF2B5EF4-FFF2-40B4-BE49-F238E27FC236}">
                <a16:creationId xmlns:a16="http://schemas.microsoft.com/office/drawing/2014/main" id="{31528B14-91CB-47CC-A59F-E4F98F572520}"/>
              </a:ext>
            </a:extLst>
          </p:cNvPr>
          <p:cNvSpPr txBox="1"/>
          <p:nvPr/>
        </p:nvSpPr>
        <p:spPr>
          <a:xfrm>
            <a:off x="1200150" y="9660700"/>
            <a:ext cx="27874917" cy="3724095"/>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研究動機與目的</a:t>
            </a:r>
            <a:endParaRPr lang="en-US" sz="7000" b="1" i="0" u="none" strike="noStrike" kern="0" cap="none" spc="0" baseline="0">
              <a:solidFill>
                <a:srgbClr val="000000"/>
              </a:solidFill>
              <a:uFillTx/>
              <a:latin typeface="微軟正黑體" pitchFamily="34"/>
              <a:ea typeface="微軟正黑體" pitchFamily="34"/>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研究動機與目的文字研究動機與目的文字研究動機與目的文字研究動機與目的文字研究動機與目的文字</a:t>
            </a:r>
            <a:br>
              <a:rPr lang="en-US" sz="4400" b="1" i="0" u="none" strike="noStrike" kern="0" cap="none" spc="0" baseline="0">
                <a:solidFill>
                  <a:srgbClr val="000000"/>
                </a:solidFill>
                <a:uFillTx/>
                <a:latin typeface="微軟正黑體" pitchFamily="34"/>
                <a:ea typeface="微軟正黑體" pitchFamily="34"/>
              </a:rPr>
            </a:br>
            <a:r>
              <a:rPr lang="zh-TW" sz="4400" b="1" i="0" u="none" strike="noStrike" kern="0" cap="none" spc="0" baseline="0">
                <a:solidFill>
                  <a:srgbClr val="000000"/>
                </a:solidFill>
                <a:uFillTx/>
                <a:latin typeface="微軟正黑體" pitchFamily="34"/>
                <a:ea typeface="微軟正黑體" pitchFamily="34"/>
              </a:rPr>
              <a:t>研究動機與目的文字研究動機與目的文字研究動機與目的文字研究動機與目的文字研究動機與目的文字</a:t>
            </a:r>
            <a:br>
              <a:rPr lang="en-US" sz="4400" b="1" i="0" u="none" strike="noStrike" kern="0" cap="none" spc="0" baseline="0">
                <a:solidFill>
                  <a:srgbClr val="000000"/>
                </a:solidFill>
                <a:uFillTx/>
                <a:latin typeface="微軟正黑體" pitchFamily="34"/>
                <a:ea typeface="微軟正黑體" pitchFamily="34"/>
              </a:rPr>
            </a:br>
            <a:r>
              <a:rPr lang="zh-TW" sz="4400" b="1" i="0" u="none" strike="noStrike" kern="0" cap="none" spc="0" baseline="0">
                <a:solidFill>
                  <a:srgbClr val="000000"/>
                </a:solidFill>
                <a:uFillTx/>
                <a:latin typeface="微軟正黑體" pitchFamily="34"/>
                <a:ea typeface="微軟正黑體" pitchFamily="34"/>
              </a:rPr>
              <a:t>研究動機與目的文字研究動機與目的文字研究動機與目的文字研究動機與目的文字研究動機與目的文字</a:t>
            </a:r>
            <a:endParaRPr lang="en-US" sz="4400" b="1" i="0" u="none" strike="noStrike" kern="0" cap="none" spc="0" baseline="0">
              <a:solidFill>
                <a:srgbClr val="000000"/>
              </a:solidFill>
              <a:uFillTx/>
              <a:latin typeface="微軟正黑體" pitchFamily="34"/>
              <a:ea typeface="微軟正黑體" pitchFamily="34"/>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研究動機與目的文字研究動機與目的文字研究動機與目的文字研究動機與目的文字研究動機與目的文字</a:t>
            </a:r>
            <a:endParaRPr lang="en-US" sz="4800" b="1" i="0" u="none" strike="noStrike" kern="0" cap="none" spc="0" baseline="0">
              <a:solidFill>
                <a:srgbClr val="000000"/>
              </a:solidFill>
              <a:uFillTx/>
              <a:latin typeface="微軟正黑體" pitchFamily="34"/>
              <a:ea typeface="微軟正黑體" pitchFamily="34"/>
            </a:endParaRPr>
          </a:p>
        </p:txBody>
      </p:sp>
      <p:sp>
        <p:nvSpPr>
          <p:cNvPr id="5" name="文字方塊 6">
            <a:extLst>
              <a:ext uri="{FF2B5EF4-FFF2-40B4-BE49-F238E27FC236}">
                <a16:creationId xmlns:a16="http://schemas.microsoft.com/office/drawing/2014/main" id="{C14DF24C-0757-4BAA-806D-99CAE2CDA97A}"/>
              </a:ext>
            </a:extLst>
          </p:cNvPr>
          <p:cNvSpPr txBox="1"/>
          <p:nvPr/>
        </p:nvSpPr>
        <p:spPr>
          <a:xfrm>
            <a:off x="1159751" y="14193161"/>
            <a:ext cx="13936663" cy="440120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文獻探討</a:t>
            </a:r>
            <a:endParaRPr lang="en-US" sz="7000" b="1" i="0" u="none" strike="noStrike" kern="0" cap="none" spc="0" baseline="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a:t>
            </a:r>
            <a:endParaRPr lang="en-US" sz="4400" b="1" i="0" u="none" strike="noStrike" kern="0" cap="none" spc="0" baseline="0">
              <a:solidFill>
                <a:srgbClr val="000000"/>
              </a:solidFill>
              <a:uFillTx/>
              <a:latin typeface="微軟正黑體" pitchFamily="34"/>
              <a:ea typeface="微軟正黑體" pitchFamily="34"/>
            </a:endParaRPr>
          </a:p>
        </p:txBody>
      </p:sp>
      <p:sp>
        <p:nvSpPr>
          <p:cNvPr id="6" name="矩形 7">
            <a:extLst>
              <a:ext uri="{FF2B5EF4-FFF2-40B4-BE49-F238E27FC236}">
                <a16:creationId xmlns:a16="http://schemas.microsoft.com/office/drawing/2014/main" id="{2294303A-50D1-4987-94ED-80FCB4B97F72}"/>
              </a:ext>
            </a:extLst>
          </p:cNvPr>
          <p:cNvSpPr/>
          <p:nvPr/>
        </p:nvSpPr>
        <p:spPr>
          <a:xfrm>
            <a:off x="15761576" y="14193161"/>
            <a:ext cx="14048503" cy="4401208"/>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研究問題</a:t>
            </a:r>
            <a:endParaRPr lang="en-US" sz="7200" b="1" i="0" u="none" strike="noStrike" kern="0" cap="none" spc="0" baseline="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a:t>
            </a:r>
            <a:endParaRPr lang="en-US" sz="4400" b="1" i="0" u="none" strike="noStrike" kern="0" cap="none" spc="0" baseline="0">
              <a:solidFill>
                <a:srgbClr val="000000"/>
              </a:solidFill>
              <a:uFillTx/>
              <a:latin typeface="微軟正黑體" pitchFamily="34"/>
              <a:ea typeface="微軟正黑體" pitchFamily="34"/>
            </a:endParaRPr>
          </a:p>
        </p:txBody>
      </p:sp>
      <p:sp>
        <p:nvSpPr>
          <p:cNvPr id="7" name="矩形 8">
            <a:extLst>
              <a:ext uri="{FF2B5EF4-FFF2-40B4-BE49-F238E27FC236}">
                <a16:creationId xmlns:a16="http://schemas.microsoft.com/office/drawing/2014/main" id="{08C7C699-96FF-4420-B529-FDBF1FD371FD}"/>
              </a:ext>
            </a:extLst>
          </p:cNvPr>
          <p:cNvSpPr/>
          <p:nvPr/>
        </p:nvSpPr>
        <p:spPr>
          <a:xfrm>
            <a:off x="15761576" y="19172773"/>
            <a:ext cx="7608603" cy="101566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教學暨研究成果</a:t>
            </a:r>
            <a:endParaRPr lang="en-US" sz="6000" b="1" i="0" u="none" strike="noStrike" kern="0" cap="none" spc="0" baseline="0">
              <a:solidFill>
                <a:srgbClr val="000000"/>
              </a:solidFill>
              <a:uFillTx/>
              <a:latin typeface="微軟正黑體" pitchFamily="34"/>
              <a:ea typeface="微軟正黑體" pitchFamily="34"/>
            </a:endParaRPr>
          </a:p>
        </p:txBody>
      </p:sp>
      <p:pic>
        <p:nvPicPr>
          <p:cNvPr id="8" name="圖片 9">
            <a:extLst>
              <a:ext uri="{FF2B5EF4-FFF2-40B4-BE49-F238E27FC236}">
                <a16:creationId xmlns:a16="http://schemas.microsoft.com/office/drawing/2014/main" id="{B7118F65-01F7-4744-A975-CBE96AE40D93}"/>
              </a:ext>
            </a:extLst>
          </p:cNvPr>
          <p:cNvPicPr>
            <a:picLocks noChangeAspect="1"/>
          </p:cNvPicPr>
          <p:nvPr/>
        </p:nvPicPr>
        <p:blipFill>
          <a:blip r:embed="rId3"/>
          <a:stretch>
            <a:fillRect/>
          </a:stretch>
        </p:blipFill>
        <p:spPr>
          <a:xfrm>
            <a:off x="15895755" y="29969981"/>
            <a:ext cx="7474424" cy="5046216"/>
          </a:xfrm>
          <a:prstGeom prst="rect">
            <a:avLst/>
          </a:prstGeom>
          <a:noFill/>
          <a:ln cap="flat">
            <a:noFill/>
          </a:ln>
        </p:spPr>
      </p:pic>
      <p:pic>
        <p:nvPicPr>
          <p:cNvPr id="9" name="圖片 10">
            <a:extLst>
              <a:ext uri="{FF2B5EF4-FFF2-40B4-BE49-F238E27FC236}">
                <a16:creationId xmlns:a16="http://schemas.microsoft.com/office/drawing/2014/main" id="{BA6051D1-A0E7-49F2-939B-675DBB424738}"/>
              </a:ext>
            </a:extLst>
          </p:cNvPr>
          <p:cNvPicPr>
            <a:picLocks noChangeAspect="1"/>
          </p:cNvPicPr>
          <p:nvPr/>
        </p:nvPicPr>
        <p:blipFill>
          <a:blip r:embed="rId4"/>
          <a:stretch>
            <a:fillRect/>
          </a:stretch>
        </p:blipFill>
        <p:spPr>
          <a:xfrm>
            <a:off x="15761576" y="20839825"/>
            <a:ext cx="11864184" cy="8518669"/>
          </a:xfrm>
          <a:prstGeom prst="rect">
            <a:avLst/>
          </a:prstGeom>
          <a:noFill/>
          <a:ln cap="flat">
            <a:noFill/>
          </a:ln>
        </p:spPr>
      </p:pic>
      <p:cxnSp>
        <p:nvCxnSpPr>
          <p:cNvPr id="10" name="直線接點 13">
            <a:extLst>
              <a:ext uri="{FF2B5EF4-FFF2-40B4-BE49-F238E27FC236}">
                <a16:creationId xmlns:a16="http://schemas.microsoft.com/office/drawing/2014/main" id="{D9E2F1A9-9FD1-472F-A877-8403F6DA499E}"/>
              </a:ext>
            </a:extLst>
          </p:cNvPr>
          <p:cNvCxnSpPr/>
          <p:nvPr/>
        </p:nvCxnSpPr>
        <p:spPr>
          <a:xfrm>
            <a:off x="1504956" y="13886654"/>
            <a:ext cx="27265314" cy="0"/>
          </a:xfrm>
          <a:prstGeom prst="straightConnector1">
            <a:avLst/>
          </a:prstGeom>
          <a:noFill/>
          <a:ln w="76196" cap="flat">
            <a:solidFill>
              <a:srgbClr val="FFFFFF"/>
            </a:solidFill>
            <a:custDash>
              <a:ds d="100000" sp="100000"/>
            </a:custDash>
            <a:miter/>
          </a:ln>
        </p:spPr>
      </p:cxnSp>
      <p:cxnSp>
        <p:nvCxnSpPr>
          <p:cNvPr id="11" name="直線接點 14">
            <a:extLst>
              <a:ext uri="{FF2B5EF4-FFF2-40B4-BE49-F238E27FC236}">
                <a16:creationId xmlns:a16="http://schemas.microsoft.com/office/drawing/2014/main" id="{826A83B7-9A6D-48E6-AD8A-BA04049AA963}"/>
              </a:ext>
            </a:extLst>
          </p:cNvPr>
          <p:cNvCxnSpPr/>
          <p:nvPr/>
        </p:nvCxnSpPr>
        <p:spPr>
          <a:xfrm>
            <a:off x="1504956" y="18972629"/>
            <a:ext cx="12990505" cy="0"/>
          </a:xfrm>
          <a:prstGeom prst="straightConnector1">
            <a:avLst/>
          </a:prstGeom>
          <a:noFill/>
          <a:ln w="76196" cap="flat">
            <a:solidFill>
              <a:srgbClr val="FFFFFF"/>
            </a:solidFill>
            <a:custDash>
              <a:ds d="100000" sp="100000"/>
            </a:custDash>
            <a:miter/>
          </a:ln>
        </p:spPr>
      </p:cxnSp>
      <p:cxnSp>
        <p:nvCxnSpPr>
          <p:cNvPr id="12" name="直線接點 16">
            <a:extLst>
              <a:ext uri="{FF2B5EF4-FFF2-40B4-BE49-F238E27FC236}">
                <a16:creationId xmlns:a16="http://schemas.microsoft.com/office/drawing/2014/main" id="{31E1583D-97BA-4E13-9D95-46E263525C4A}"/>
              </a:ext>
            </a:extLst>
          </p:cNvPr>
          <p:cNvCxnSpPr/>
          <p:nvPr/>
        </p:nvCxnSpPr>
        <p:spPr>
          <a:xfrm>
            <a:off x="15840078" y="18972629"/>
            <a:ext cx="12930192" cy="0"/>
          </a:xfrm>
          <a:prstGeom prst="straightConnector1">
            <a:avLst/>
          </a:prstGeom>
          <a:noFill/>
          <a:ln w="76196" cap="flat">
            <a:solidFill>
              <a:srgbClr val="FFFFFF"/>
            </a:solidFill>
            <a:custDash>
              <a:ds d="100000" sp="100000"/>
            </a:custDash>
            <a:miter/>
          </a:ln>
        </p:spPr>
      </p:cxnSp>
      <p:cxnSp>
        <p:nvCxnSpPr>
          <p:cNvPr id="13" name="直線接點 19">
            <a:extLst>
              <a:ext uri="{FF2B5EF4-FFF2-40B4-BE49-F238E27FC236}">
                <a16:creationId xmlns:a16="http://schemas.microsoft.com/office/drawing/2014/main" id="{7B7B2205-9DB8-42A2-8BDF-351D63370A27}"/>
              </a:ext>
            </a:extLst>
          </p:cNvPr>
          <p:cNvCxnSpPr/>
          <p:nvPr/>
        </p:nvCxnSpPr>
        <p:spPr>
          <a:xfrm>
            <a:off x="15137608" y="19923806"/>
            <a:ext cx="0" cy="14901419"/>
          </a:xfrm>
          <a:prstGeom prst="straightConnector1">
            <a:avLst/>
          </a:prstGeom>
          <a:noFill/>
          <a:ln w="76196" cap="flat">
            <a:solidFill>
              <a:srgbClr val="FFFFFF"/>
            </a:solidFill>
            <a:custDash>
              <a:ds d="100000" sp="100000"/>
            </a:custDash>
            <a:miter/>
          </a:ln>
        </p:spPr>
      </p:cxnSp>
      <p:cxnSp>
        <p:nvCxnSpPr>
          <p:cNvPr id="14" name="直線接點 21">
            <a:extLst>
              <a:ext uri="{FF2B5EF4-FFF2-40B4-BE49-F238E27FC236}">
                <a16:creationId xmlns:a16="http://schemas.microsoft.com/office/drawing/2014/main" id="{A2ABCC52-0B68-47F2-AE80-5E7675926B99}"/>
              </a:ext>
            </a:extLst>
          </p:cNvPr>
          <p:cNvCxnSpPr/>
          <p:nvPr/>
        </p:nvCxnSpPr>
        <p:spPr>
          <a:xfrm>
            <a:off x="15137608" y="14193161"/>
            <a:ext cx="0" cy="4158408"/>
          </a:xfrm>
          <a:prstGeom prst="straightConnector1">
            <a:avLst/>
          </a:prstGeom>
          <a:noFill/>
          <a:ln w="76196" cap="flat">
            <a:solidFill>
              <a:srgbClr val="FFFFFF"/>
            </a:solidFill>
            <a:custDash>
              <a:ds d="100000" sp="100000"/>
            </a:custDash>
            <a:miter/>
          </a:ln>
        </p:spPr>
      </p:cxnSp>
      <p:cxnSp>
        <p:nvCxnSpPr>
          <p:cNvPr id="15" name="直線接點 24">
            <a:extLst>
              <a:ext uri="{FF2B5EF4-FFF2-40B4-BE49-F238E27FC236}">
                <a16:creationId xmlns:a16="http://schemas.microsoft.com/office/drawing/2014/main" id="{C4FD27AC-CB44-4293-964C-99900048878E}"/>
              </a:ext>
            </a:extLst>
          </p:cNvPr>
          <p:cNvCxnSpPr/>
          <p:nvPr/>
        </p:nvCxnSpPr>
        <p:spPr>
          <a:xfrm>
            <a:off x="1504956" y="36020520"/>
            <a:ext cx="27265314" cy="0"/>
          </a:xfrm>
          <a:prstGeom prst="straightConnector1">
            <a:avLst/>
          </a:prstGeom>
          <a:noFill/>
          <a:ln w="76196" cap="flat">
            <a:solidFill>
              <a:srgbClr val="FFFFFF"/>
            </a:solidFill>
            <a:custDash>
              <a:ds d="100000" sp="100000"/>
            </a:custDash>
            <a:miter/>
          </a:ln>
        </p:spPr>
      </p:cxnSp>
      <p:sp>
        <p:nvSpPr>
          <p:cNvPr id="16" name="矩形 25">
            <a:extLst>
              <a:ext uri="{FF2B5EF4-FFF2-40B4-BE49-F238E27FC236}">
                <a16:creationId xmlns:a16="http://schemas.microsoft.com/office/drawing/2014/main" id="{98BA3967-791C-4E72-A0E8-BA0FC51E4E07}"/>
              </a:ext>
            </a:extLst>
          </p:cNvPr>
          <p:cNvSpPr/>
          <p:nvPr/>
        </p:nvSpPr>
        <p:spPr>
          <a:xfrm>
            <a:off x="1159751" y="36513939"/>
            <a:ext cx="28650328" cy="3046991"/>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rgbClr val="000000"/>
                </a:solidFill>
                <a:uFillTx/>
                <a:latin typeface="微軟正黑體" pitchFamily="34"/>
                <a:ea typeface="微軟正黑體" pitchFamily="34"/>
              </a:rPr>
              <a:t>建議與省思</a:t>
            </a:r>
            <a:endParaRPr lang="en-US" sz="6000" b="1" i="0" u="none" strike="noStrike" kern="0" cap="none" spc="0" baseline="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a:t>
            </a:r>
            <a:endParaRPr lang="en-US" sz="4400" b="1" i="0" u="none" strike="noStrike" kern="0" cap="none" spc="0" baseline="0">
              <a:solidFill>
                <a:srgbClr val="000000"/>
              </a:solidFill>
              <a:uFillTx/>
              <a:latin typeface="微軟正黑體" pitchFamily="34"/>
              <a:ea typeface="微軟正黑體" pitchFamily="34"/>
            </a:endParaRPr>
          </a:p>
        </p:txBody>
      </p:sp>
      <p:sp>
        <p:nvSpPr>
          <p:cNvPr id="17" name="矩形 20">
            <a:extLst>
              <a:ext uri="{FF2B5EF4-FFF2-40B4-BE49-F238E27FC236}">
                <a16:creationId xmlns:a16="http://schemas.microsoft.com/office/drawing/2014/main" id="{7411BABD-6FA9-45F7-98E2-3B7107B8868B}"/>
              </a:ext>
            </a:extLst>
          </p:cNvPr>
          <p:cNvSpPr/>
          <p:nvPr/>
        </p:nvSpPr>
        <p:spPr>
          <a:xfrm>
            <a:off x="1159751" y="19172773"/>
            <a:ext cx="7608603" cy="101566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dirty="0">
                <a:solidFill>
                  <a:srgbClr val="000000"/>
                </a:solidFill>
                <a:uFillTx/>
                <a:latin typeface="微軟正黑體" pitchFamily="34"/>
                <a:ea typeface="微軟正黑體" pitchFamily="34"/>
              </a:rPr>
              <a:t>研究設計與方法</a:t>
            </a:r>
            <a:endParaRPr lang="en-US" sz="6000" b="1" i="0" u="none" strike="noStrike" kern="0" cap="none" spc="0" baseline="0" dirty="0">
              <a:solidFill>
                <a:srgbClr val="000000"/>
              </a:solidFill>
              <a:uFillTx/>
              <a:latin typeface="微軟正黑體" pitchFamily="34"/>
              <a:ea typeface="微軟正黑體" pitchFamily="34"/>
            </a:endParaRPr>
          </a:p>
        </p:txBody>
      </p:sp>
      <p:grpSp>
        <p:nvGrpSpPr>
          <p:cNvPr id="18" name="資料庫圖表 2">
            <a:extLst>
              <a:ext uri="{FF2B5EF4-FFF2-40B4-BE49-F238E27FC236}">
                <a16:creationId xmlns:a16="http://schemas.microsoft.com/office/drawing/2014/main" id="{9BFEACCD-7567-4573-9662-AAB9E1F543B4}"/>
              </a:ext>
            </a:extLst>
          </p:cNvPr>
          <p:cNvGrpSpPr/>
          <p:nvPr/>
        </p:nvGrpSpPr>
        <p:grpSpPr>
          <a:xfrm>
            <a:off x="4517394" y="21401881"/>
            <a:ext cx="6872154" cy="4579817"/>
            <a:chOff x="3195325" y="21577773"/>
            <a:chExt cx="6872154" cy="4579817"/>
          </a:xfrm>
        </p:grpSpPr>
        <p:sp>
          <p:nvSpPr>
            <p:cNvPr id="19" name="手繪多邊形 19">
              <a:extLst>
                <a:ext uri="{FF2B5EF4-FFF2-40B4-BE49-F238E27FC236}">
                  <a16:creationId xmlns:a16="http://schemas.microsoft.com/office/drawing/2014/main" id="{0EDE29CF-D6A7-4479-8F7D-F2FFC1E528DA}"/>
                </a:ext>
              </a:extLst>
            </p:cNvPr>
            <p:cNvSpPr/>
            <p:nvPr/>
          </p:nvSpPr>
          <p:spPr>
            <a:xfrm>
              <a:off x="3195325" y="25025655"/>
              <a:ext cx="6872154" cy="1131935"/>
            </a:xfrm>
            <a:custGeom>
              <a:avLst/>
              <a:gdLst>
                <a:gd name="f0" fmla="val 10800000"/>
                <a:gd name="f1" fmla="val 5400000"/>
                <a:gd name="f2" fmla="val 180"/>
                <a:gd name="f3" fmla="val w"/>
                <a:gd name="f4" fmla="val h"/>
                <a:gd name="f5" fmla="val 0"/>
                <a:gd name="f6" fmla="val 6872156"/>
                <a:gd name="f7" fmla="val 1131937"/>
                <a:gd name="f8" fmla="+- 0 0 -90"/>
                <a:gd name="f9" fmla="*/ f3 1 6872156"/>
                <a:gd name="f10" fmla="*/ f4 1 1131937"/>
                <a:gd name="f11" fmla="+- f7 0 f5"/>
                <a:gd name="f12" fmla="+- f6 0 f5"/>
                <a:gd name="f13" fmla="*/ f8 f0 1"/>
                <a:gd name="f14" fmla="*/ f12 1 6872156"/>
                <a:gd name="f15" fmla="*/ f11 1 1131937"/>
                <a:gd name="f16" fmla="*/ 0 f12 1"/>
                <a:gd name="f17" fmla="*/ 0 f11 1"/>
                <a:gd name="f18" fmla="*/ 6872156 f12 1"/>
                <a:gd name="f19" fmla="*/ 1131937 f11 1"/>
                <a:gd name="f20" fmla="*/ f13 1 f2"/>
                <a:gd name="f21" fmla="*/ f16 1 6872156"/>
                <a:gd name="f22" fmla="*/ f17 1 1131937"/>
                <a:gd name="f23" fmla="*/ f18 1 6872156"/>
                <a:gd name="f24" fmla="*/ f19 1 1131937"/>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6872156" h="1131937">
                  <a:moveTo>
                    <a:pt x="f5" y="f5"/>
                  </a:moveTo>
                  <a:lnTo>
                    <a:pt x="f6" y="f5"/>
                  </a:lnTo>
                  <a:lnTo>
                    <a:pt x="f6" y="f7"/>
                  </a:lnTo>
                  <a:lnTo>
                    <a:pt x="f5" y="f7"/>
                  </a:lnTo>
                  <a:lnTo>
                    <a:pt x="f5" y="f5"/>
                  </a:lnTo>
                  <a:close/>
                </a:path>
              </a:pathLst>
            </a:custGeom>
            <a:solidFill>
              <a:srgbClr val="A5A5A5">
                <a:alpha val="90000"/>
              </a:srgbClr>
            </a:solidFill>
            <a:ln w="12701" cap="flat">
              <a:solidFill>
                <a:srgbClr val="FFFFFF"/>
              </a:solidFill>
              <a:prstDash val="solid"/>
              <a:miter/>
            </a:ln>
          </p:spPr>
          <p:txBody>
            <a:bodyPr vert="horz" wrap="square" lIns="128016" tIns="128016" rIns="128016" bIns="648702"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0" name="手繪多邊形 20">
              <a:extLst>
                <a:ext uri="{FF2B5EF4-FFF2-40B4-BE49-F238E27FC236}">
                  <a16:creationId xmlns:a16="http://schemas.microsoft.com/office/drawing/2014/main" id="{AAB95DD3-D538-44F6-97A1-1C0294ECA0E5}"/>
                </a:ext>
              </a:extLst>
            </p:cNvPr>
            <p:cNvSpPr/>
            <p:nvPr/>
          </p:nvSpPr>
          <p:spPr>
            <a:xfrm>
              <a:off x="3195325" y="25614255"/>
              <a:ext cx="3436077" cy="520686"/>
            </a:xfrm>
            <a:custGeom>
              <a:avLst/>
              <a:gdLst>
                <a:gd name="f0" fmla="val 10800000"/>
                <a:gd name="f1" fmla="val 5400000"/>
                <a:gd name="f2" fmla="val 180"/>
                <a:gd name="f3" fmla="val w"/>
                <a:gd name="f4" fmla="val h"/>
                <a:gd name="f5" fmla="val 0"/>
                <a:gd name="f6" fmla="val 3436078"/>
                <a:gd name="f7" fmla="val 520691"/>
                <a:gd name="f8" fmla="+- 0 0 -90"/>
                <a:gd name="f9" fmla="*/ f3 1 3436078"/>
                <a:gd name="f10" fmla="*/ f4 1 520691"/>
                <a:gd name="f11" fmla="+- f7 0 f5"/>
                <a:gd name="f12" fmla="+- f6 0 f5"/>
                <a:gd name="f13" fmla="*/ f8 f0 1"/>
                <a:gd name="f14" fmla="*/ f12 1 3436078"/>
                <a:gd name="f15" fmla="*/ f11 1 520691"/>
                <a:gd name="f16" fmla="*/ 0 f12 1"/>
                <a:gd name="f17" fmla="*/ 0 f11 1"/>
                <a:gd name="f18" fmla="*/ 3436078 f12 1"/>
                <a:gd name="f19" fmla="*/ 520691 f11 1"/>
                <a:gd name="f20" fmla="*/ f13 1 f2"/>
                <a:gd name="f21" fmla="*/ f16 1 3436078"/>
                <a:gd name="f22" fmla="*/ f17 1 520691"/>
                <a:gd name="f23" fmla="*/ f18 1 3436078"/>
                <a:gd name="f24" fmla="*/ f19 1 52069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691">
                  <a:moveTo>
                    <a:pt x="f5" y="f5"/>
                  </a:moveTo>
                  <a:lnTo>
                    <a:pt x="f6" y="f5"/>
                  </a:lnTo>
                  <a:lnTo>
                    <a:pt x="f6" y="f7"/>
                  </a:lnTo>
                  <a:lnTo>
                    <a:pt x="f5" y="f7"/>
                  </a:lnTo>
                  <a:lnTo>
                    <a:pt x="f5" y="f5"/>
                  </a:lnTo>
                  <a:close/>
                </a:path>
              </a:pathLst>
            </a:custGeom>
            <a:solidFill>
              <a:srgbClr val="E1E1E1">
                <a:alpha val="90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1" name="手繪多邊形 21">
              <a:extLst>
                <a:ext uri="{FF2B5EF4-FFF2-40B4-BE49-F238E27FC236}">
                  <a16:creationId xmlns:a16="http://schemas.microsoft.com/office/drawing/2014/main" id="{BBA0C51B-8EB2-47A6-9D02-0366303A4D77}"/>
                </a:ext>
              </a:extLst>
            </p:cNvPr>
            <p:cNvSpPr/>
            <p:nvPr/>
          </p:nvSpPr>
          <p:spPr>
            <a:xfrm>
              <a:off x="6631402" y="25614255"/>
              <a:ext cx="3436077" cy="520686"/>
            </a:xfrm>
            <a:custGeom>
              <a:avLst/>
              <a:gdLst>
                <a:gd name="f0" fmla="val 10800000"/>
                <a:gd name="f1" fmla="val 5400000"/>
                <a:gd name="f2" fmla="val 180"/>
                <a:gd name="f3" fmla="val w"/>
                <a:gd name="f4" fmla="val h"/>
                <a:gd name="f5" fmla="val 0"/>
                <a:gd name="f6" fmla="val 3436078"/>
                <a:gd name="f7" fmla="val 520691"/>
                <a:gd name="f8" fmla="+- 0 0 -90"/>
                <a:gd name="f9" fmla="*/ f3 1 3436078"/>
                <a:gd name="f10" fmla="*/ f4 1 520691"/>
                <a:gd name="f11" fmla="+- f7 0 f5"/>
                <a:gd name="f12" fmla="+- f6 0 f5"/>
                <a:gd name="f13" fmla="*/ f8 f0 1"/>
                <a:gd name="f14" fmla="*/ f12 1 3436078"/>
                <a:gd name="f15" fmla="*/ f11 1 520691"/>
                <a:gd name="f16" fmla="*/ 0 f12 1"/>
                <a:gd name="f17" fmla="*/ 0 f11 1"/>
                <a:gd name="f18" fmla="*/ 3436078 f12 1"/>
                <a:gd name="f19" fmla="*/ 520691 f11 1"/>
                <a:gd name="f20" fmla="*/ f13 1 f2"/>
                <a:gd name="f21" fmla="*/ f16 1 3436078"/>
                <a:gd name="f22" fmla="*/ f17 1 520691"/>
                <a:gd name="f23" fmla="*/ f18 1 3436078"/>
                <a:gd name="f24" fmla="*/ f19 1 52069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691">
                  <a:moveTo>
                    <a:pt x="f5" y="f5"/>
                  </a:moveTo>
                  <a:lnTo>
                    <a:pt x="f6" y="f5"/>
                  </a:lnTo>
                  <a:lnTo>
                    <a:pt x="f6" y="f7"/>
                  </a:lnTo>
                  <a:lnTo>
                    <a:pt x="f5" y="f7"/>
                  </a:lnTo>
                  <a:lnTo>
                    <a:pt x="f5" y="f5"/>
                  </a:lnTo>
                  <a:close/>
                </a:path>
              </a:pathLst>
            </a:custGeom>
            <a:solidFill>
              <a:srgbClr val="E1E1E1">
                <a:alpha val="82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2" name="手繪多邊形 22">
              <a:extLst>
                <a:ext uri="{FF2B5EF4-FFF2-40B4-BE49-F238E27FC236}">
                  <a16:creationId xmlns:a16="http://schemas.microsoft.com/office/drawing/2014/main" id="{DB1CC7DA-1057-4C0B-B51B-809A76785475}"/>
                </a:ext>
              </a:extLst>
            </p:cNvPr>
            <p:cNvSpPr/>
            <p:nvPr/>
          </p:nvSpPr>
          <p:spPr>
            <a:xfrm>
              <a:off x="3195325" y="23301710"/>
              <a:ext cx="6872154" cy="1740917"/>
            </a:xfrm>
            <a:custGeom>
              <a:avLst/>
              <a:gdLst>
                <a:gd name="f0" fmla="val 10800000"/>
                <a:gd name="f1" fmla="val 5400000"/>
                <a:gd name="f2" fmla="val 180"/>
                <a:gd name="f3" fmla="val w"/>
                <a:gd name="f4" fmla="val h"/>
                <a:gd name="f5" fmla="val 0"/>
                <a:gd name="f6" fmla="val 6872156"/>
                <a:gd name="f7" fmla="val 1740919"/>
                <a:gd name="f8" fmla="val 1131197"/>
                <a:gd name="f9" fmla="val 3653693"/>
                <a:gd name="f10" fmla="val 1305689"/>
                <a:gd name="f11" fmla="val 3871308"/>
                <a:gd name="f12" fmla="val 3436078"/>
                <a:gd name="f13" fmla="val 1740918"/>
                <a:gd name="f14" fmla="val 3000848"/>
                <a:gd name="f15" fmla="val 3218463"/>
                <a:gd name="f16" fmla="val 1"/>
                <a:gd name="f17" fmla="+- 0 0 -90"/>
                <a:gd name="f18" fmla="*/ f3 1 6872156"/>
                <a:gd name="f19" fmla="*/ f4 1 1740919"/>
                <a:gd name="f20" fmla="+- f7 0 f5"/>
                <a:gd name="f21" fmla="+- f6 0 f5"/>
                <a:gd name="f22" fmla="*/ f17 f0 1"/>
                <a:gd name="f23" fmla="*/ f21 1 6872156"/>
                <a:gd name="f24" fmla="*/ f20 1 1740919"/>
                <a:gd name="f25" fmla="*/ 0 f21 1"/>
                <a:gd name="f26" fmla="*/ 609722 f20 1"/>
                <a:gd name="f27" fmla="*/ 3218463 f21 1"/>
                <a:gd name="f28" fmla="*/ 435230 f20 1"/>
                <a:gd name="f29" fmla="*/ 3000848 f21 1"/>
                <a:gd name="f30" fmla="*/ 3436078 f21 1"/>
                <a:gd name="f31" fmla="*/ 0 f20 1"/>
                <a:gd name="f32" fmla="*/ 3871308 f21 1"/>
                <a:gd name="f33" fmla="*/ 3653693 f21 1"/>
                <a:gd name="f34" fmla="*/ 6872156 f21 1"/>
                <a:gd name="f35" fmla="*/ 1740919 f20 1"/>
                <a:gd name="f36" fmla="*/ f22 1 f2"/>
                <a:gd name="f37" fmla="*/ f25 1 6872156"/>
                <a:gd name="f38" fmla="*/ f26 1 1740919"/>
                <a:gd name="f39" fmla="*/ f27 1 6872156"/>
                <a:gd name="f40" fmla="*/ f28 1 1740919"/>
                <a:gd name="f41" fmla="*/ f29 1 6872156"/>
                <a:gd name="f42" fmla="*/ f30 1 6872156"/>
                <a:gd name="f43" fmla="*/ f31 1 1740919"/>
                <a:gd name="f44" fmla="*/ f32 1 6872156"/>
                <a:gd name="f45" fmla="*/ f33 1 6872156"/>
                <a:gd name="f46" fmla="*/ f34 1 6872156"/>
                <a:gd name="f47" fmla="*/ f35 1 1740919"/>
                <a:gd name="f48" fmla="*/ f5 1 f23"/>
                <a:gd name="f49" fmla="*/ f6 1 f23"/>
                <a:gd name="f50" fmla="*/ f5 1 f24"/>
                <a:gd name="f51" fmla="*/ f7 1 f24"/>
                <a:gd name="f52" fmla="+- f36 0 f1"/>
                <a:gd name="f53" fmla="*/ f37 1 f23"/>
                <a:gd name="f54" fmla="*/ f38 1 f24"/>
                <a:gd name="f55" fmla="*/ f39 1 f23"/>
                <a:gd name="f56" fmla="*/ f40 1 f24"/>
                <a:gd name="f57" fmla="*/ f41 1 f23"/>
                <a:gd name="f58" fmla="*/ f42 1 f23"/>
                <a:gd name="f59" fmla="*/ f43 1 f24"/>
                <a:gd name="f60" fmla="*/ f44 1 f23"/>
                <a:gd name="f61" fmla="*/ f45 1 f23"/>
                <a:gd name="f62" fmla="*/ f46 1 f23"/>
                <a:gd name="f63" fmla="*/ f47 1 f24"/>
                <a:gd name="f64" fmla="*/ f48 f18 1"/>
                <a:gd name="f65" fmla="*/ f49 f18 1"/>
                <a:gd name="f66" fmla="*/ f51 f19 1"/>
                <a:gd name="f67" fmla="*/ f50 f19 1"/>
                <a:gd name="f68" fmla="*/ f53 f18 1"/>
                <a:gd name="f69" fmla="*/ f54 f19 1"/>
                <a:gd name="f70" fmla="*/ f55 f18 1"/>
                <a:gd name="f71" fmla="*/ f56 f19 1"/>
                <a:gd name="f72" fmla="*/ f57 f18 1"/>
                <a:gd name="f73" fmla="*/ f58 f18 1"/>
                <a:gd name="f74" fmla="*/ f59 f19 1"/>
                <a:gd name="f75" fmla="*/ f60 f18 1"/>
                <a:gd name="f76" fmla="*/ f61 f18 1"/>
                <a:gd name="f77" fmla="*/ f62 f18 1"/>
                <a:gd name="f78" fmla="*/ f63 f19 1"/>
              </a:gdLst>
              <a:ahLst/>
              <a:cxnLst>
                <a:cxn ang="3cd4">
                  <a:pos x="hc" y="t"/>
                </a:cxn>
                <a:cxn ang="0">
                  <a:pos x="r" y="vc"/>
                </a:cxn>
                <a:cxn ang="cd4">
                  <a:pos x="hc" y="b"/>
                </a:cxn>
                <a:cxn ang="cd2">
                  <a:pos x="l" y="vc"/>
                </a:cxn>
                <a:cxn ang="f52">
                  <a:pos x="f68" y="f69"/>
                </a:cxn>
                <a:cxn ang="f52">
                  <a:pos x="f70" y="f69"/>
                </a:cxn>
                <a:cxn ang="f52">
                  <a:pos x="f70" y="f71"/>
                </a:cxn>
                <a:cxn ang="f52">
                  <a:pos x="f72" y="f71"/>
                </a:cxn>
                <a:cxn ang="f52">
                  <a:pos x="f73" y="f74"/>
                </a:cxn>
                <a:cxn ang="f52">
                  <a:pos x="f75" y="f71"/>
                </a:cxn>
                <a:cxn ang="f52">
                  <a:pos x="f76" y="f71"/>
                </a:cxn>
                <a:cxn ang="f52">
                  <a:pos x="f76" y="f69"/>
                </a:cxn>
                <a:cxn ang="f52">
                  <a:pos x="f77" y="f69"/>
                </a:cxn>
                <a:cxn ang="f52">
                  <a:pos x="f77" y="f78"/>
                </a:cxn>
                <a:cxn ang="f52">
                  <a:pos x="f68" y="f78"/>
                </a:cxn>
                <a:cxn ang="f52">
                  <a:pos x="f68" y="f69"/>
                </a:cxn>
              </a:cxnLst>
              <a:rect l="f64" t="f67" r="f65" b="f66"/>
              <a:pathLst>
                <a:path w="6872156" h="1740919">
                  <a:moveTo>
                    <a:pt x="f6" y="f8"/>
                  </a:moveTo>
                  <a:lnTo>
                    <a:pt x="f9" y="f8"/>
                  </a:lnTo>
                  <a:lnTo>
                    <a:pt x="f9" y="f10"/>
                  </a:lnTo>
                  <a:lnTo>
                    <a:pt x="f11" y="f10"/>
                  </a:lnTo>
                  <a:lnTo>
                    <a:pt x="f12" y="f13"/>
                  </a:lnTo>
                  <a:lnTo>
                    <a:pt x="f14" y="f10"/>
                  </a:lnTo>
                  <a:lnTo>
                    <a:pt x="f15" y="f10"/>
                  </a:lnTo>
                  <a:lnTo>
                    <a:pt x="f15" y="f8"/>
                  </a:lnTo>
                  <a:lnTo>
                    <a:pt x="f5" y="f8"/>
                  </a:lnTo>
                  <a:lnTo>
                    <a:pt x="f5" y="f16"/>
                  </a:lnTo>
                  <a:lnTo>
                    <a:pt x="f6" y="f16"/>
                  </a:lnTo>
                  <a:lnTo>
                    <a:pt x="f6" y="f8"/>
                  </a:lnTo>
                  <a:close/>
                </a:path>
              </a:pathLst>
            </a:custGeom>
            <a:solidFill>
              <a:srgbClr val="A5A5A5">
                <a:alpha val="70000"/>
              </a:srgbClr>
            </a:solidFill>
            <a:ln w="12701" cap="flat">
              <a:solidFill>
                <a:srgbClr val="FFFFFF"/>
              </a:solidFill>
              <a:prstDash val="solid"/>
              <a:miter/>
            </a:ln>
          </p:spPr>
          <p:txBody>
            <a:bodyPr vert="horz" wrap="square" lIns="128016" tIns="128016" rIns="128016" bIns="1257876"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3" name="手繪多邊形 23">
              <a:extLst>
                <a:ext uri="{FF2B5EF4-FFF2-40B4-BE49-F238E27FC236}">
                  <a16:creationId xmlns:a16="http://schemas.microsoft.com/office/drawing/2014/main" id="{4E9CCBBD-9D77-465C-9187-9B442ADCBF17}"/>
                </a:ext>
              </a:extLst>
            </p:cNvPr>
            <p:cNvSpPr/>
            <p:nvPr/>
          </p:nvSpPr>
          <p:spPr>
            <a:xfrm>
              <a:off x="3195325" y="23912776"/>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74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4" name="手繪多邊形 24">
              <a:extLst>
                <a:ext uri="{FF2B5EF4-FFF2-40B4-BE49-F238E27FC236}">
                  <a16:creationId xmlns:a16="http://schemas.microsoft.com/office/drawing/2014/main" id="{257C7DB2-808B-48D7-BB86-36758ED239E6}"/>
                </a:ext>
              </a:extLst>
            </p:cNvPr>
            <p:cNvSpPr/>
            <p:nvPr/>
          </p:nvSpPr>
          <p:spPr>
            <a:xfrm>
              <a:off x="6631402" y="23912776"/>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66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5" name="手繪多邊形 25">
              <a:extLst>
                <a:ext uri="{FF2B5EF4-FFF2-40B4-BE49-F238E27FC236}">
                  <a16:creationId xmlns:a16="http://schemas.microsoft.com/office/drawing/2014/main" id="{8439F717-4A19-44EB-811F-0071D403BE4D}"/>
                </a:ext>
              </a:extLst>
            </p:cNvPr>
            <p:cNvSpPr/>
            <p:nvPr/>
          </p:nvSpPr>
          <p:spPr>
            <a:xfrm>
              <a:off x="3195325" y="21577773"/>
              <a:ext cx="6872154" cy="1740917"/>
            </a:xfrm>
            <a:custGeom>
              <a:avLst/>
              <a:gdLst>
                <a:gd name="f0" fmla="val 10800000"/>
                <a:gd name="f1" fmla="val 5400000"/>
                <a:gd name="f2" fmla="val 180"/>
                <a:gd name="f3" fmla="val w"/>
                <a:gd name="f4" fmla="val h"/>
                <a:gd name="f5" fmla="val 0"/>
                <a:gd name="f6" fmla="val 6872156"/>
                <a:gd name="f7" fmla="val 1740919"/>
                <a:gd name="f8" fmla="val 1131197"/>
                <a:gd name="f9" fmla="val 3653693"/>
                <a:gd name="f10" fmla="val 1305689"/>
                <a:gd name="f11" fmla="val 3871308"/>
                <a:gd name="f12" fmla="val 3436078"/>
                <a:gd name="f13" fmla="val 1740918"/>
                <a:gd name="f14" fmla="val 3000848"/>
                <a:gd name="f15" fmla="val 3218463"/>
                <a:gd name="f16" fmla="val 1"/>
                <a:gd name="f17" fmla="+- 0 0 -90"/>
                <a:gd name="f18" fmla="*/ f3 1 6872156"/>
                <a:gd name="f19" fmla="*/ f4 1 1740919"/>
                <a:gd name="f20" fmla="+- f7 0 f5"/>
                <a:gd name="f21" fmla="+- f6 0 f5"/>
                <a:gd name="f22" fmla="*/ f17 f0 1"/>
                <a:gd name="f23" fmla="*/ f21 1 6872156"/>
                <a:gd name="f24" fmla="*/ f20 1 1740919"/>
                <a:gd name="f25" fmla="*/ 0 f21 1"/>
                <a:gd name="f26" fmla="*/ 609722 f20 1"/>
                <a:gd name="f27" fmla="*/ 3218463 f21 1"/>
                <a:gd name="f28" fmla="*/ 435230 f20 1"/>
                <a:gd name="f29" fmla="*/ 3000848 f21 1"/>
                <a:gd name="f30" fmla="*/ 3436078 f21 1"/>
                <a:gd name="f31" fmla="*/ 0 f20 1"/>
                <a:gd name="f32" fmla="*/ 3871308 f21 1"/>
                <a:gd name="f33" fmla="*/ 3653693 f21 1"/>
                <a:gd name="f34" fmla="*/ 6872156 f21 1"/>
                <a:gd name="f35" fmla="*/ 1740919 f20 1"/>
                <a:gd name="f36" fmla="*/ f22 1 f2"/>
                <a:gd name="f37" fmla="*/ f25 1 6872156"/>
                <a:gd name="f38" fmla="*/ f26 1 1740919"/>
                <a:gd name="f39" fmla="*/ f27 1 6872156"/>
                <a:gd name="f40" fmla="*/ f28 1 1740919"/>
                <a:gd name="f41" fmla="*/ f29 1 6872156"/>
                <a:gd name="f42" fmla="*/ f30 1 6872156"/>
                <a:gd name="f43" fmla="*/ f31 1 1740919"/>
                <a:gd name="f44" fmla="*/ f32 1 6872156"/>
                <a:gd name="f45" fmla="*/ f33 1 6872156"/>
                <a:gd name="f46" fmla="*/ f34 1 6872156"/>
                <a:gd name="f47" fmla="*/ f35 1 1740919"/>
                <a:gd name="f48" fmla="*/ f5 1 f23"/>
                <a:gd name="f49" fmla="*/ f6 1 f23"/>
                <a:gd name="f50" fmla="*/ f5 1 f24"/>
                <a:gd name="f51" fmla="*/ f7 1 f24"/>
                <a:gd name="f52" fmla="+- f36 0 f1"/>
                <a:gd name="f53" fmla="*/ f37 1 f23"/>
                <a:gd name="f54" fmla="*/ f38 1 f24"/>
                <a:gd name="f55" fmla="*/ f39 1 f23"/>
                <a:gd name="f56" fmla="*/ f40 1 f24"/>
                <a:gd name="f57" fmla="*/ f41 1 f23"/>
                <a:gd name="f58" fmla="*/ f42 1 f23"/>
                <a:gd name="f59" fmla="*/ f43 1 f24"/>
                <a:gd name="f60" fmla="*/ f44 1 f23"/>
                <a:gd name="f61" fmla="*/ f45 1 f23"/>
                <a:gd name="f62" fmla="*/ f46 1 f23"/>
                <a:gd name="f63" fmla="*/ f47 1 f24"/>
                <a:gd name="f64" fmla="*/ f48 f18 1"/>
                <a:gd name="f65" fmla="*/ f49 f18 1"/>
                <a:gd name="f66" fmla="*/ f51 f19 1"/>
                <a:gd name="f67" fmla="*/ f50 f19 1"/>
                <a:gd name="f68" fmla="*/ f53 f18 1"/>
                <a:gd name="f69" fmla="*/ f54 f19 1"/>
                <a:gd name="f70" fmla="*/ f55 f18 1"/>
                <a:gd name="f71" fmla="*/ f56 f19 1"/>
                <a:gd name="f72" fmla="*/ f57 f18 1"/>
                <a:gd name="f73" fmla="*/ f58 f18 1"/>
                <a:gd name="f74" fmla="*/ f59 f19 1"/>
                <a:gd name="f75" fmla="*/ f60 f18 1"/>
                <a:gd name="f76" fmla="*/ f61 f18 1"/>
                <a:gd name="f77" fmla="*/ f62 f18 1"/>
                <a:gd name="f78" fmla="*/ f63 f19 1"/>
              </a:gdLst>
              <a:ahLst/>
              <a:cxnLst>
                <a:cxn ang="3cd4">
                  <a:pos x="hc" y="t"/>
                </a:cxn>
                <a:cxn ang="0">
                  <a:pos x="r" y="vc"/>
                </a:cxn>
                <a:cxn ang="cd4">
                  <a:pos x="hc" y="b"/>
                </a:cxn>
                <a:cxn ang="cd2">
                  <a:pos x="l" y="vc"/>
                </a:cxn>
                <a:cxn ang="f52">
                  <a:pos x="f68" y="f69"/>
                </a:cxn>
                <a:cxn ang="f52">
                  <a:pos x="f70" y="f69"/>
                </a:cxn>
                <a:cxn ang="f52">
                  <a:pos x="f70" y="f71"/>
                </a:cxn>
                <a:cxn ang="f52">
                  <a:pos x="f72" y="f71"/>
                </a:cxn>
                <a:cxn ang="f52">
                  <a:pos x="f73" y="f74"/>
                </a:cxn>
                <a:cxn ang="f52">
                  <a:pos x="f75" y="f71"/>
                </a:cxn>
                <a:cxn ang="f52">
                  <a:pos x="f76" y="f71"/>
                </a:cxn>
                <a:cxn ang="f52">
                  <a:pos x="f76" y="f69"/>
                </a:cxn>
                <a:cxn ang="f52">
                  <a:pos x="f77" y="f69"/>
                </a:cxn>
                <a:cxn ang="f52">
                  <a:pos x="f77" y="f78"/>
                </a:cxn>
                <a:cxn ang="f52">
                  <a:pos x="f68" y="f78"/>
                </a:cxn>
                <a:cxn ang="f52">
                  <a:pos x="f68" y="f69"/>
                </a:cxn>
              </a:cxnLst>
              <a:rect l="f64" t="f67" r="f65" b="f66"/>
              <a:pathLst>
                <a:path w="6872156" h="1740919">
                  <a:moveTo>
                    <a:pt x="f6" y="f8"/>
                  </a:moveTo>
                  <a:lnTo>
                    <a:pt x="f9" y="f8"/>
                  </a:lnTo>
                  <a:lnTo>
                    <a:pt x="f9" y="f10"/>
                  </a:lnTo>
                  <a:lnTo>
                    <a:pt x="f11" y="f10"/>
                  </a:lnTo>
                  <a:lnTo>
                    <a:pt x="f12" y="f13"/>
                  </a:lnTo>
                  <a:lnTo>
                    <a:pt x="f14" y="f10"/>
                  </a:lnTo>
                  <a:lnTo>
                    <a:pt x="f15" y="f10"/>
                  </a:lnTo>
                  <a:lnTo>
                    <a:pt x="f15" y="f8"/>
                  </a:lnTo>
                  <a:lnTo>
                    <a:pt x="f5" y="f8"/>
                  </a:lnTo>
                  <a:lnTo>
                    <a:pt x="f5" y="f16"/>
                  </a:lnTo>
                  <a:lnTo>
                    <a:pt x="f6" y="f16"/>
                  </a:lnTo>
                  <a:lnTo>
                    <a:pt x="f6" y="f8"/>
                  </a:lnTo>
                  <a:close/>
                </a:path>
              </a:pathLst>
            </a:custGeom>
            <a:solidFill>
              <a:srgbClr val="A5A5A5">
                <a:alpha val="50000"/>
              </a:srgbClr>
            </a:solidFill>
            <a:ln w="12701" cap="flat">
              <a:solidFill>
                <a:srgbClr val="FFFFFF"/>
              </a:solidFill>
              <a:prstDash val="solid"/>
              <a:miter/>
            </a:ln>
          </p:spPr>
          <p:txBody>
            <a:bodyPr vert="horz" wrap="square" lIns="128016" tIns="128016" rIns="128016" bIns="1257876"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6" name="手繪多邊形 26">
              <a:extLst>
                <a:ext uri="{FF2B5EF4-FFF2-40B4-BE49-F238E27FC236}">
                  <a16:creationId xmlns:a16="http://schemas.microsoft.com/office/drawing/2014/main" id="{F1A13FBE-9688-4E93-990C-CA1E1E87BD1A}"/>
                </a:ext>
              </a:extLst>
            </p:cNvPr>
            <p:cNvSpPr/>
            <p:nvPr/>
          </p:nvSpPr>
          <p:spPr>
            <a:xfrm>
              <a:off x="3195325" y="22188830"/>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58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7" name="手繪多邊形 27">
              <a:extLst>
                <a:ext uri="{FF2B5EF4-FFF2-40B4-BE49-F238E27FC236}">
                  <a16:creationId xmlns:a16="http://schemas.microsoft.com/office/drawing/2014/main" id="{CC3BECF4-4F26-46A5-BCFD-329CE404456B}"/>
                </a:ext>
              </a:extLst>
            </p:cNvPr>
            <p:cNvSpPr/>
            <p:nvPr/>
          </p:nvSpPr>
          <p:spPr>
            <a:xfrm>
              <a:off x="6631402" y="22188830"/>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50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grpSp>
      <p:sp>
        <p:nvSpPr>
          <p:cNvPr id="28" name="矩形 22">
            <a:extLst>
              <a:ext uri="{FF2B5EF4-FFF2-40B4-BE49-F238E27FC236}">
                <a16:creationId xmlns:a16="http://schemas.microsoft.com/office/drawing/2014/main" id="{BA7E0DBC-4636-4C5D-A8D7-668235674FF4}"/>
              </a:ext>
            </a:extLst>
          </p:cNvPr>
          <p:cNvSpPr/>
          <p:nvPr/>
        </p:nvSpPr>
        <p:spPr>
          <a:xfrm>
            <a:off x="1159751" y="26804822"/>
            <a:ext cx="13936663" cy="821763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研究設計與方法文字研究設計與方法文字研究設計與方法文字研究設計與方法文字研究設計與方法文字研究設計與方法文字研究設計與方法文字研究設計與方法文字</a:t>
            </a:r>
            <a:endParaRPr lang="en-US" sz="4400" b="1" i="0" u="none" strike="noStrike" kern="0" cap="none" spc="0" baseline="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rgbClr val="000000"/>
                </a:solidFill>
                <a:uFillTx/>
                <a:latin typeface="微軟正黑體" pitchFamily="34"/>
                <a:ea typeface="微軟正黑體" pitchFamily="34"/>
              </a:rPr>
              <a:t>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a:t>
            </a:r>
            <a:endParaRPr lang="en-US" sz="4400" b="1" i="0" u="none" strike="noStrike" kern="0" cap="none" spc="0" baseline="0">
              <a:solidFill>
                <a:srgbClr val="000000"/>
              </a:solidFill>
              <a:uFillTx/>
              <a:latin typeface="微軟正黑體" pitchFamily="34"/>
              <a:ea typeface="微軟正黑體" pitchFamily="34"/>
            </a:endParaRPr>
          </a:p>
        </p:txBody>
      </p:sp>
      <p:sp>
        <p:nvSpPr>
          <p:cNvPr id="30" name="文字方塊 29">
            <a:extLst>
              <a:ext uri="{FF2B5EF4-FFF2-40B4-BE49-F238E27FC236}">
                <a16:creationId xmlns:a16="http://schemas.microsoft.com/office/drawing/2014/main" id="{F3D8E8E2-111C-4ED4-A1D4-9384CD73B932}"/>
              </a:ext>
            </a:extLst>
          </p:cNvPr>
          <p:cNvSpPr txBox="1"/>
          <p:nvPr/>
        </p:nvSpPr>
        <p:spPr>
          <a:xfrm>
            <a:off x="-26187423" y="6539868"/>
            <a:ext cx="25818349" cy="35548193"/>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11500" b="1" i="0" u="none" strike="noStrike" kern="0" cap="none" spc="0" baseline="0" dirty="0">
                <a:solidFill>
                  <a:srgbClr val="000000"/>
                </a:solidFill>
                <a:uFillTx/>
                <a:latin typeface="微軟正黑體" pitchFamily="34"/>
                <a:ea typeface="微軟正黑體" pitchFamily="34"/>
              </a:rPr>
              <a:t>海報內容、格式</a:t>
            </a: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8000" b="1" i="0" u="none" strike="noStrike" kern="0" cap="none" spc="0" baseline="0" dirty="0">
                <a:solidFill>
                  <a:srgbClr val="000000"/>
                </a:solidFill>
                <a:uFillTx/>
                <a:latin typeface="微軟正黑體" pitchFamily="34"/>
                <a:ea typeface="微軟正黑體" pitchFamily="34"/>
              </a:rPr>
              <a:t>除海報標題及建議之格式規定外，歡迎自由發揮</a:t>
            </a:r>
            <a:r>
              <a:rPr lang="zh-TW" altLang="en-US" sz="8000" b="1" kern="0" dirty="0">
                <a:solidFill>
                  <a:srgbClr val="000000"/>
                </a:solidFill>
                <a:latin typeface="微軟正黑體" pitchFamily="34"/>
                <a:ea typeface="微軟正黑體" pitchFamily="34"/>
              </a:rPr>
              <a:t>美編</a:t>
            </a:r>
            <a:r>
              <a:rPr lang="zh-TW" sz="8000" b="1" i="0" u="none" strike="noStrike" kern="0" cap="none" spc="0" baseline="0" dirty="0">
                <a:solidFill>
                  <a:srgbClr val="000000"/>
                </a:solidFill>
                <a:uFillTx/>
                <a:latin typeface="微軟正黑體" pitchFamily="34"/>
                <a:ea typeface="微軟正黑體" pitchFamily="34"/>
              </a:rPr>
              <a:t>！</a:t>
            </a:r>
            <a:br>
              <a:rPr lang="en-US" altLang="zh-TW" sz="8000" b="1" i="0" u="none" strike="noStrike" kern="0" cap="none" spc="0" baseline="0" dirty="0">
                <a:solidFill>
                  <a:srgbClr val="000000"/>
                </a:solidFill>
                <a:uFillTx/>
                <a:latin typeface="微軟正黑體" pitchFamily="34"/>
                <a:ea typeface="微軟正黑體" pitchFamily="34"/>
              </a:rPr>
            </a:br>
            <a:r>
              <a:rPr lang="zh-TW" altLang="en-US" sz="8000" b="1" i="0" u="none" strike="noStrike" kern="0" cap="none" spc="0" baseline="0" dirty="0">
                <a:solidFill>
                  <a:srgbClr val="000000"/>
                </a:solidFill>
                <a:uFillTx/>
                <a:latin typeface="微軟正黑體" pitchFamily="34"/>
                <a:ea typeface="微軟正黑體" pitchFamily="34"/>
              </a:rPr>
              <a:t>不須完全與範本相同。</a:t>
            </a:r>
            <a:endParaRPr lang="en-US" sz="80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一</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海報標題</a:t>
            </a:r>
            <a:r>
              <a:rPr lang="en-US" sz="8800" b="1" i="0" u="none" strike="noStrike" kern="0" cap="none" spc="0" baseline="0" dirty="0">
                <a:solidFill>
                  <a:srgbClr val="000000"/>
                </a:solidFill>
                <a:uFillTx/>
                <a:latin typeface="微軟正黑體" pitchFamily="34"/>
                <a:ea typeface="微軟正黑體" pitchFamily="34"/>
              </a:rPr>
              <a: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包含題目與作者資料如下：</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海報需有「</a:t>
            </a:r>
            <a:r>
              <a:rPr lang="en-US" sz="7500" b="0" i="0" u="none" strike="noStrike" kern="0" cap="none" spc="0" baseline="0" dirty="0">
                <a:solidFill>
                  <a:srgbClr val="000000"/>
                </a:solidFill>
                <a:uFillTx/>
                <a:latin typeface="微軟正黑體" pitchFamily="34"/>
                <a:ea typeface="微軟正黑體" pitchFamily="34"/>
              </a:rPr>
              <a:t>2025 </a:t>
            </a:r>
            <a:r>
              <a:rPr lang="zh-TW" sz="7500" b="0" i="0" u="none" strike="noStrike" kern="0" cap="none" spc="0" baseline="0" dirty="0">
                <a:solidFill>
                  <a:srgbClr val="000000"/>
                </a:solidFill>
                <a:uFillTx/>
                <a:latin typeface="微軟正黑體" pitchFamily="34"/>
                <a:ea typeface="微軟正黑體" pitchFamily="34"/>
              </a:rPr>
              <a:t>教學實踐研究研討會」字樣</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題目</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作者姓名</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學校名稱、系所單位及職稱</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二</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海報內容</a:t>
            </a:r>
            <a:endParaRPr lang="en-US" sz="88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內文建議依序包含六大段落：「研究動機與目的」、「文獻探討」、「研究問題」、「研究設計與方法」、「教學暨研究成果」、「建議與省思」，並可視需要自行調整。</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三</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海報格式與相關說明</a:t>
            </a:r>
            <a:endParaRPr lang="en-US" sz="8800" b="1" i="0" u="none" strike="noStrike" kern="0" cap="none" spc="0" baseline="0" dirty="0">
              <a:solidFill>
                <a:srgbClr val="000000"/>
              </a:solidFill>
              <a:uFillTx/>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altLang="en-US" sz="7500" kern="0" dirty="0">
                <a:solidFill>
                  <a:srgbClr val="000000"/>
                </a:solidFill>
                <a:latin typeface="微軟正黑體" pitchFamily="34"/>
                <a:ea typeface="微軟正黑體" pitchFamily="34"/>
              </a:rPr>
              <a:t>海報以一頁為限。</a:t>
            </a:r>
            <a:endParaRPr lang="en-US" altLang="zh-TW" sz="7500" kern="0" dirty="0">
              <a:solidFill>
                <a:srgbClr val="000000"/>
              </a:solidFill>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海報大小為</a:t>
            </a:r>
            <a:r>
              <a:rPr lang="en-US" sz="7500" b="0" i="0" u="none" strike="noStrike" kern="0" cap="none" spc="0" baseline="0" dirty="0">
                <a:solidFill>
                  <a:srgbClr val="000000"/>
                </a:solidFill>
                <a:uFillTx/>
                <a:latin typeface="微軟正黑體" pitchFamily="34"/>
                <a:ea typeface="微軟正黑體" pitchFamily="34"/>
              </a:rPr>
              <a:t>A0</a:t>
            </a:r>
            <a:r>
              <a:rPr lang="zh-TW" sz="7500" b="0" i="0" u="none" strike="noStrike" kern="0" cap="none" spc="0" baseline="0" dirty="0">
                <a:solidFill>
                  <a:srgbClr val="000000"/>
                </a:solidFill>
                <a:uFillTx/>
                <a:latin typeface="微軟正黑體" pitchFamily="34"/>
                <a:ea typeface="微軟正黑體" pitchFamily="34"/>
              </a:rPr>
              <a:t>直式 約寬</a:t>
            </a:r>
            <a:r>
              <a:rPr lang="en-US" sz="7500" b="0" i="0" u="none" strike="noStrike" kern="0" cap="none" spc="0" baseline="0" dirty="0">
                <a:solidFill>
                  <a:srgbClr val="000000"/>
                </a:solidFill>
                <a:uFillTx/>
                <a:latin typeface="微軟正黑體" pitchFamily="34"/>
                <a:ea typeface="微軟正黑體" pitchFamily="34"/>
              </a:rPr>
              <a:t>84CM*118CM</a:t>
            </a:r>
            <a:r>
              <a:rPr lang="zh-TW" sz="7500" b="0" i="0" u="none" strike="noStrike" kern="0" cap="none" spc="0" baseline="0" dirty="0">
                <a:solidFill>
                  <a:srgbClr val="000000"/>
                </a:solidFill>
                <a:uFillTx/>
                <a:latin typeface="微軟正黑體" pitchFamily="34"/>
                <a:ea typeface="微軟正黑體" pitchFamily="34"/>
              </a:rPr>
              <a:t>。</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範本已設定輸出尺寸，製作完畢後請選擇【另存新檔】&gt;【存檔類型</a:t>
            </a:r>
            <a:r>
              <a:rPr lang="en-US" sz="7500" b="0" i="0" u="none" strike="noStrike" kern="0" cap="none" spc="0" baseline="0" dirty="0">
                <a:solidFill>
                  <a:srgbClr val="000000"/>
                </a:solidFill>
                <a:uFillTx/>
                <a:latin typeface="微軟正黑體" pitchFamily="34"/>
                <a:ea typeface="微軟正黑體" pitchFamily="34"/>
              </a:rPr>
              <a:t>(JPEG</a:t>
            </a:r>
            <a:r>
              <a:rPr lang="zh-TW" sz="7500" b="0" i="0" u="none" strike="noStrike" kern="0" cap="none" spc="0" baseline="0" dirty="0">
                <a:solidFill>
                  <a:srgbClr val="000000"/>
                </a:solidFill>
                <a:uFillTx/>
                <a:latin typeface="微軟正黑體" pitchFamily="34"/>
                <a:ea typeface="微軟正黑體" pitchFamily="34"/>
              </a:rPr>
              <a:t>、</a:t>
            </a:r>
            <a:r>
              <a:rPr lang="en-US" sz="7500" b="0" i="0" u="none" strike="noStrike" kern="0" cap="none" spc="0" baseline="0" dirty="0">
                <a:solidFill>
                  <a:srgbClr val="000000"/>
                </a:solidFill>
                <a:uFillTx/>
                <a:latin typeface="微軟正黑體" pitchFamily="34"/>
                <a:ea typeface="微軟正黑體" pitchFamily="34"/>
              </a:rPr>
              <a:t>PNG)】&gt;【</a:t>
            </a:r>
            <a:r>
              <a:rPr lang="zh-TW" sz="7500" b="0" i="0" u="none" strike="noStrike" kern="0" cap="none" spc="0" baseline="0" dirty="0">
                <a:solidFill>
                  <a:srgbClr val="000000"/>
                </a:solidFill>
                <a:uFillTx/>
                <a:latin typeface="微軟正黑體" pitchFamily="34"/>
                <a:ea typeface="微軟正黑體" pitchFamily="34"/>
              </a:rPr>
              <a:t>儲存】。</a:t>
            </a:r>
            <a:endParaRPr lang="en-US" sz="7500" b="0" i="0" u="none" strike="noStrike" kern="0" cap="none" spc="0" baseline="0" dirty="0">
              <a:solidFill>
                <a:srgbClr val="000000"/>
              </a:solidFill>
              <a:uFillTx/>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請上傳至指定網頁</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報名表單</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a:t>
            </a:r>
            <a:r>
              <a:rPr lang="en-US" altLang="zh-TW" sz="7500" kern="0" dirty="0">
                <a:solidFill>
                  <a:srgbClr val="000000"/>
                </a:solidFill>
                <a:latin typeface="微軟正黑體" pitchFamily="34"/>
                <a:ea typeface="微軟正黑體" pitchFamily="34"/>
                <a:hlinkClick r:id="rId5"/>
              </a:rPr>
              <a:t>https://forms.gle/yfCyoMhdMhjrLytD9</a:t>
            </a:r>
            <a:endParaRPr lang="en-US" altLang="zh-TW" sz="7500" kern="0" dirty="0">
              <a:solidFill>
                <a:srgbClr val="000000"/>
              </a:solidFill>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海報統一發表於國立高雄科技大學教發中心</a:t>
            </a:r>
            <a:r>
              <a:rPr lang="en-US" sz="7500" b="0" i="0" u="none" strike="noStrike" kern="0" cap="none" spc="0" baseline="0" dirty="0">
                <a:solidFill>
                  <a:srgbClr val="000000"/>
                </a:solidFill>
                <a:uFillTx/>
                <a:latin typeface="微軟正黑體" pitchFamily="34"/>
                <a:ea typeface="微軟正黑體" pitchFamily="34"/>
              </a:rPr>
              <a:t> 202</a:t>
            </a:r>
            <a:r>
              <a:rPr lang="en-US" sz="7500" kern="0" dirty="0">
                <a:solidFill>
                  <a:srgbClr val="000000"/>
                </a:solidFill>
                <a:latin typeface="微軟正黑體" pitchFamily="34"/>
                <a:ea typeface="微軟正黑體" pitchFamily="34"/>
              </a:rPr>
              <a:t>5</a:t>
            </a:r>
            <a:r>
              <a:rPr lang="zh-TW" altLang="en-US" sz="7500" b="0" i="0" u="none" strike="noStrike" kern="0" cap="none" spc="0" baseline="0" dirty="0">
                <a:solidFill>
                  <a:srgbClr val="000000"/>
                </a:solidFill>
                <a:uFillTx/>
                <a:latin typeface="微軟正黑體" pitchFamily="34"/>
                <a:ea typeface="微軟正黑體" pitchFamily="34"/>
              </a:rPr>
              <a:t> </a:t>
            </a:r>
            <a:r>
              <a:rPr lang="zh-TW" sz="7500" b="0" i="0" u="none" strike="noStrike" kern="0" cap="none" spc="0" baseline="0" dirty="0">
                <a:solidFill>
                  <a:srgbClr val="000000"/>
                </a:solidFill>
                <a:uFillTx/>
                <a:latin typeface="微軟正黑體" pitchFamily="34"/>
                <a:ea typeface="微軟正黑體" pitchFamily="34"/>
              </a:rPr>
              <a:t>教學實踐研究研討會線上展覽。</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海報論文作者應於截止日前將海報上傳至指定網頁，</a:t>
            </a:r>
            <a:br>
              <a:rPr lang="en-US" sz="7500" b="0" i="0" u="none" strike="noStrike" kern="0" cap="none" spc="0" baseline="0" dirty="0">
                <a:solidFill>
                  <a:srgbClr val="000000"/>
                </a:solidFill>
                <a:uFillTx/>
                <a:latin typeface="微軟正黑體" pitchFamily="34"/>
                <a:ea typeface="微軟正黑體" pitchFamily="34"/>
              </a:rPr>
            </a:br>
            <a:r>
              <a:rPr lang="zh-TW" sz="7500" b="0" i="0" u="none" strike="noStrike" kern="0" cap="none" spc="0" baseline="0" dirty="0">
                <a:solidFill>
                  <a:srgbClr val="000000"/>
                </a:solidFill>
                <a:uFillTx/>
                <a:latin typeface="微軟正黑體" pitchFamily="34"/>
                <a:ea typeface="微軟正黑體" pitchFamily="34"/>
              </a:rPr>
              <a:t>未於截止日前上傳完畢，視同放棄發表及競賽資格。</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2BAF8C0D-A373-4EBD-BDCD-52B8B228D875}"/>
              </a:ext>
            </a:extLst>
          </p:cNvPr>
          <p:cNvSpPr/>
          <p:nvPr/>
        </p:nvSpPr>
        <p:spPr>
          <a:xfrm>
            <a:off x="17465" y="800730"/>
            <a:ext cx="5080004" cy="3149595"/>
          </a:xfrm>
          <a:prstGeom prst="rect">
            <a:avLst/>
          </a:prstGeom>
          <a:solidFill>
            <a:srgbClr val="FF0000"/>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altLang="en-US" sz="10000" b="1" kern="0" dirty="0">
                <a:solidFill>
                  <a:srgbClr val="000000"/>
                </a:solidFill>
                <a:latin typeface="微軟正黑體" pitchFamily="34"/>
                <a:ea typeface="微軟正黑體" pitchFamily="34"/>
              </a:rPr>
              <a:t>參考</a:t>
            </a:r>
            <a:endParaRPr lang="zh-TW" sz="10000" b="1" i="0" u="none" strike="noStrike" kern="0" cap="none" spc="0" baseline="0" dirty="0">
              <a:solidFill>
                <a:srgbClr val="000000"/>
              </a:solidFill>
              <a:uFillTx/>
              <a:latin typeface="微軟正黑體" pitchFamily="34"/>
              <a:ea typeface="微軟正黑體" pitchFamily="34"/>
            </a:endParaRPr>
          </a:p>
        </p:txBody>
      </p:sp>
      <p:sp>
        <p:nvSpPr>
          <p:cNvPr id="3" name="文字方塊 3">
            <a:extLst>
              <a:ext uri="{FF2B5EF4-FFF2-40B4-BE49-F238E27FC236}">
                <a16:creationId xmlns:a16="http://schemas.microsoft.com/office/drawing/2014/main" id="{A2404CAC-C01E-4D07-838A-5AD3168997F2}"/>
              </a:ext>
            </a:extLst>
          </p:cNvPr>
          <p:cNvSpPr txBox="1"/>
          <p:nvPr/>
        </p:nvSpPr>
        <p:spPr>
          <a:xfrm>
            <a:off x="6826681" y="3797503"/>
            <a:ext cx="16621853" cy="5174818"/>
          </a:xfrm>
          <a:prstGeom prst="rect">
            <a:avLst/>
          </a:prstGeom>
          <a:noFill/>
          <a:ln cap="flat">
            <a:noFill/>
          </a:ln>
        </p:spPr>
        <p:txBody>
          <a:bodyPr vert="horz" wrap="none" lIns="91440" tIns="45720" rIns="91440" bIns="45720" anchor="t" anchorCtr="1" compatLnSpc="1">
            <a:spAutoFit/>
          </a:bodyPr>
          <a:lstStyle/>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8500" b="1" i="0" u="none" strike="noStrike" kern="0" cap="none" spc="0" baseline="0" dirty="0">
                <a:solidFill>
                  <a:schemeClr val="bg1"/>
                </a:solidFill>
                <a:uFillTx/>
                <a:latin typeface="微軟正黑體" pitchFamily="34"/>
                <a:ea typeface="微軟正黑體" pitchFamily="34"/>
              </a:rPr>
              <a:t>我是題目是標題</a:t>
            </a:r>
            <a:r>
              <a:rPr lang="en-US" sz="8500" b="1" i="0" u="none" strike="noStrike" kern="0" cap="none" spc="0" baseline="0" dirty="0">
                <a:solidFill>
                  <a:schemeClr val="bg1"/>
                </a:solidFill>
                <a:uFillTx/>
                <a:latin typeface="微軟正黑體" pitchFamily="34"/>
                <a:ea typeface="微軟正黑體" pitchFamily="34"/>
              </a:rPr>
              <a:t>—</a:t>
            </a:r>
            <a:r>
              <a:rPr lang="zh-TW" sz="8500" b="1" i="0" u="none" strike="noStrike" kern="0" cap="none" spc="0" baseline="0" dirty="0">
                <a:solidFill>
                  <a:schemeClr val="bg1"/>
                </a:solidFill>
                <a:uFillTx/>
                <a:latin typeface="微軟正黑體" pitchFamily="34"/>
                <a:ea typeface="微軟正黑體" pitchFamily="34"/>
              </a:rPr>
              <a:t>標題是題目是我</a:t>
            </a:r>
            <a:endParaRPr lang="en-US" sz="8500" b="1" i="0" u="none" strike="noStrike" kern="0" cap="none" spc="0" baseline="0" dirty="0">
              <a:solidFill>
                <a:schemeClr val="bg1"/>
              </a:solidFill>
              <a:uFillTx/>
              <a:latin typeface="微軟正黑體" pitchFamily="34"/>
              <a:ea typeface="微軟正黑體" pitchFamily="34"/>
            </a:endParaRPr>
          </a:p>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7200" b="1" i="0" u="none" strike="noStrike" kern="0" cap="none" spc="0" baseline="0" dirty="0">
                <a:solidFill>
                  <a:schemeClr val="bg1"/>
                </a:solidFill>
                <a:uFillTx/>
                <a:latin typeface="微軟正黑體" pitchFamily="34"/>
                <a:ea typeface="微軟正黑體" pitchFamily="34"/>
              </a:rPr>
              <a:t>王小明 助理教授</a:t>
            </a:r>
            <a:endParaRPr lang="en-US" sz="7200" b="1" i="0" u="none" strike="noStrike" kern="0" cap="none" spc="0" baseline="0" dirty="0">
              <a:solidFill>
                <a:schemeClr val="bg1"/>
              </a:solidFill>
              <a:uFillTx/>
              <a:latin typeface="微軟正黑體" pitchFamily="34"/>
              <a:ea typeface="微軟正黑體" pitchFamily="34"/>
            </a:endParaRPr>
          </a:p>
          <a:p>
            <a:pPr marL="0" marR="0" lvl="0" indent="0" algn="ctr"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zh-TW" sz="7200" b="1" i="0" u="none" strike="noStrike" kern="0" cap="none" spc="0" baseline="0" dirty="0">
                <a:solidFill>
                  <a:schemeClr val="bg1"/>
                </a:solidFill>
                <a:uFillTx/>
                <a:latin typeface="微軟正黑體" pitchFamily="34"/>
                <a:ea typeface="微軟正黑體" pitchFamily="34"/>
              </a:rPr>
              <a:t>國立高雄科技大學 教學熱忱系</a:t>
            </a:r>
            <a:endParaRPr lang="en-US" sz="8500" b="1" i="0" u="none" strike="noStrike" kern="0" cap="none" spc="0" baseline="0" dirty="0">
              <a:solidFill>
                <a:schemeClr val="bg1"/>
              </a:solidFill>
              <a:uFillTx/>
              <a:latin typeface="微軟正黑體" pitchFamily="34"/>
              <a:ea typeface="微軟正黑體" pitchFamily="34"/>
            </a:endParaRPr>
          </a:p>
        </p:txBody>
      </p:sp>
      <p:sp>
        <p:nvSpPr>
          <p:cNvPr id="4" name="文字方塊 5">
            <a:extLst>
              <a:ext uri="{FF2B5EF4-FFF2-40B4-BE49-F238E27FC236}">
                <a16:creationId xmlns:a16="http://schemas.microsoft.com/office/drawing/2014/main" id="{31528B14-91CB-47CC-A59F-E4F98F572520}"/>
              </a:ext>
            </a:extLst>
          </p:cNvPr>
          <p:cNvSpPr txBox="1"/>
          <p:nvPr/>
        </p:nvSpPr>
        <p:spPr>
          <a:xfrm>
            <a:off x="1200150" y="9660700"/>
            <a:ext cx="27874917" cy="3724095"/>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研究動機與目的</a:t>
            </a:r>
            <a:endParaRPr lang="en-US" sz="7000" b="1" i="0" u="none" strike="noStrike" kern="0" cap="none" spc="0" baseline="0">
              <a:solidFill>
                <a:schemeClr val="bg1"/>
              </a:solidFill>
              <a:uFillTx/>
              <a:latin typeface="微軟正黑體" pitchFamily="34"/>
              <a:ea typeface="微軟正黑體" pitchFamily="34"/>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研究動機與目的文字研究動機與目的文字研究動機與目的文字研究動機與目的文字研究動機與目的文字</a:t>
            </a:r>
            <a:br>
              <a:rPr lang="en-US" sz="4400" b="1" i="0" u="none" strike="noStrike" kern="0" cap="none" spc="0" baseline="0">
                <a:solidFill>
                  <a:schemeClr val="bg1"/>
                </a:solidFill>
                <a:uFillTx/>
                <a:latin typeface="微軟正黑體" pitchFamily="34"/>
                <a:ea typeface="微軟正黑體" pitchFamily="34"/>
              </a:rPr>
            </a:br>
            <a:r>
              <a:rPr lang="zh-TW" sz="4400" b="1" i="0" u="none" strike="noStrike" kern="0" cap="none" spc="0" baseline="0">
                <a:solidFill>
                  <a:schemeClr val="bg1"/>
                </a:solidFill>
                <a:uFillTx/>
                <a:latin typeface="微軟正黑體" pitchFamily="34"/>
                <a:ea typeface="微軟正黑體" pitchFamily="34"/>
              </a:rPr>
              <a:t>研究動機與目的文字研究動機與目的文字研究動機與目的文字研究動機與目的文字研究動機與目的文字</a:t>
            </a:r>
            <a:br>
              <a:rPr lang="en-US" sz="4400" b="1" i="0" u="none" strike="noStrike" kern="0" cap="none" spc="0" baseline="0">
                <a:solidFill>
                  <a:schemeClr val="bg1"/>
                </a:solidFill>
                <a:uFillTx/>
                <a:latin typeface="微軟正黑體" pitchFamily="34"/>
                <a:ea typeface="微軟正黑體" pitchFamily="34"/>
              </a:rPr>
            </a:br>
            <a:r>
              <a:rPr lang="zh-TW" sz="4400" b="1" i="0" u="none" strike="noStrike" kern="0" cap="none" spc="0" baseline="0">
                <a:solidFill>
                  <a:schemeClr val="bg1"/>
                </a:solidFill>
                <a:uFillTx/>
                <a:latin typeface="微軟正黑體" pitchFamily="34"/>
                <a:ea typeface="微軟正黑體" pitchFamily="34"/>
              </a:rPr>
              <a:t>研究動機與目的文字研究動機與目的文字研究動機與目的文字研究動機與目的文字研究動機與目的文字</a:t>
            </a:r>
            <a:endParaRPr lang="en-US" sz="4400" b="1" i="0" u="none" strike="noStrike" kern="0" cap="none" spc="0" baseline="0">
              <a:solidFill>
                <a:schemeClr val="bg1"/>
              </a:solidFill>
              <a:uFillTx/>
              <a:latin typeface="微軟正黑體" pitchFamily="34"/>
              <a:ea typeface="微軟正黑體" pitchFamily="34"/>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研究動機與目的文字研究動機與目的文字研究動機與目的文字研究動機與目的文字研究動機與目的文字</a:t>
            </a:r>
            <a:endParaRPr lang="en-US" sz="4800" b="1" i="0" u="none" strike="noStrike" kern="0" cap="none" spc="0" baseline="0">
              <a:solidFill>
                <a:schemeClr val="bg1"/>
              </a:solidFill>
              <a:uFillTx/>
              <a:latin typeface="微軟正黑體" pitchFamily="34"/>
              <a:ea typeface="微軟正黑體" pitchFamily="34"/>
            </a:endParaRPr>
          </a:p>
        </p:txBody>
      </p:sp>
      <p:sp>
        <p:nvSpPr>
          <p:cNvPr id="5" name="文字方塊 6">
            <a:extLst>
              <a:ext uri="{FF2B5EF4-FFF2-40B4-BE49-F238E27FC236}">
                <a16:creationId xmlns:a16="http://schemas.microsoft.com/office/drawing/2014/main" id="{C14DF24C-0757-4BAA-806D-99CAE2CDA97A}"/>
              </a:ext>
            </a:extLst>
          </p:cNvPr>
          <p:cNvSpPr txBox="1"/>
          <p:nvPr/>
        </p:nvSpPr>
        <p:spPr>
          <a:xfrm>
            <a:off x="1159751" y="14193161"/>
            <a:ext cx="13936663" cy="440120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文獻探討</a:t>
            </a:r>
            <a:endParaRPr lang="en-US" sz="7000" b="1" i="0" u="none" strike="noStrike" kern="0" cap="none" spc="0" baseline="0">
              <a:solidFill>
                <a:schemeClr val="bg1"/>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文獻探討文字</a:t>
            </a:r>
            <a:endParaRPr lang="en-US" sz="4400" b="1" i="0" u="none" strike="noStrike" kern="0" cap="none" spc="0" baseline="0">
              <a:solidFill>
                <a:schemeClr val="bg1"/>
              </a:solidFill>
              <a:uFillTx/>
              <a:latin typeface="微軟正黑體" pitchFamily="34"/>
              <a:ea typeface="微軟正黑體" pitchFamily="34"/>
            </a:endParaRPr>
          </a:p>
        </p:txBody>
      </p:sp>
      <p:sp>
        <p:nvSpPr>
          <p:cNvPr id="6" name="矩形 7">
            <a:extLst>
              <a:ext uri="{FF2B5EF4-FFF2-40B4-BE49-F238E27FC236}">
                <a16:creationId xmlns:a16="http://schemas.microsoft.com/office/drawing/2014/main" id="{2294303A-50D1-4987-94ED-80FCB4B97F72}"/>
              </a:ext>
            </a:extLst>
          </p:cNvPr>
          <p:cNvSpPr/>
          <p:nvPr/>
        </p:nvSpPr>
        <p:spPr>
          <a:xfrm>
            <a:off x="15761576" y="14193161"/>
            <a:ext cx="14048503" cy="4401208"/>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研究問題</a:t>
            </a:r>
            <a:endParaRPr lang="en-US" sz="7200" b="1" i="0" u="none" strike="noStrike" kern="0" cap="none" spc="0" baseline="0">
              <a:solidFill>
                <a:schemeClr val="bg1"/>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研究問題文字</a:t>
            </a:r>
            <a:endParaRPr lang="en-US" sz="4400" b="1" i="0" u="none" strike="noStrike" kern="0" cap="none" spc="0" baseline="0">
              <a:solidFill>
                <a:schemeClr val="bg1"/>
              </a:solidFill>
              <a:uFillTx/>
              <a:latin typeface="微軟正黑體" pitchFamily="34"/>
              <a:ea typeface="微軟正黑體" pitchFamily="34"/>
            </a:endParaRPr>
          </a:p>
        </p:txBody>
      </p:sp>
      <p:sp>
        <p:nvSpPr>
          <p:cNvPr id="7" name="矩形 8">
            <a:extLst>
              <a:ext uri="{FF2B5EF4-FFF2-40B4-BE49-F238E27FC236}">
                <a16:creationId xmlns:a16="http://schemas.microsoft.com/office/drawing/2014/main" id="{08C7C699-96FF-4420-B529-FDBF1FD371FD}"/>
              </a:ext>
            </a:extLst>
          </p:cNvPr>
          <p:cNvSpPr/>
          <p:nvPr/>
        </p:nvSpPr>
        <p:spPr>
          <a:xfrm>
            <a:off x="15761576" y="19172773"/>
            <a:ext cx="7608603" cy="101566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教學暨研究成果</a:t>
            </a:r>
            <a:endParaRPr lang="en-US" sz="6000" b="1" i="0" u="none" strike="noStrike" kern="0" cap="none" spc="0" baseline="0">
              <a:solidFill>
                <a:schemeClr val="bg1"/>
              </a:solidFill>
              <a:uFillTx/>
              <a:latin typeface="微軟正黑體" pitchFamily="34"/>
              <a:ea typeface="微軟正黑體" pitchFamily="34"/>
            </a:endParaRPr>
          </a:p>
        </p:txBody>
      </p:sp>
      <p:pic>
        <p:nvPicPr>
          <p:cNvPr id="8" name="圖片 9">
            <a:extLst>
              <a:ext uri="{FF2B5EF4-FFF2-40B4-BE49-F238E27FC236}">
                <a16:creationId xmlns:a16="http://schemas.microsoft.com/office/drawing/2014/main" id="{B7118F65-01F7-4744-A975-CBE96AE40D93}"/>
              </a:ext>
            </a:extLst>
          </p:cNvPr>
          <p:cNvPicPr>
            <a:picLocks noChangeAspect="1"/>
          </p:cNvPicPr>
          <p:nvPr/>
        </p:nvPicPr>
        <p:blipFill>
          <a:blip r:embed="rId3"/>
          <a:stretch>
            <a:fillRect/>
          </a:stretch>
        </p:blipFill>
        <p:spPr>
          <a:xfrm>
            <a:off x="15895755" y="29969981"/>
            <a:ext cx="7474424" cy="5046216"/>
          </a:xfrm>
          <a:prstGeom prst="rect">
            <a:avLst/>
          </a:prstGeom>
          <a:noFill/>
          <a:ln cap="flat">
            <a:noFill/>
          </a:ln>
        </p:spPr>
      </p:pic>
      <p:pic>
        <p:nvPicPr>
          <p:cNvPr id="9" name="圖片 10">
            <a:extLst>
              <a:ext uri="{FF2B5EF4-FFF2-40B4-BE49-F238E27FC236}">
                <a16:creationId xmlns:a16="http://schemas.microsoft.com/office/drawing/2014/main" id="{BA6051D1-A0E7-49F2-939B-675DBB424738}"/>
              </a:ext>
            </a:extLst>
          </p:cNvPr>
          <p:cNvPicPr>
            <a:picLocks noChangeAspect="1"/>
          </p:cNvPicPr>
          <p:nvPr/>
        </p:nvPicPr>
        <p:blipFill>
          <a:blip r:embed="rId4"/>
          <a:stretch>
            <a:fillRect/>
          </a:stretch>
        </p:blipFill>
        <p:spPr>
          <a:xfrm>
            <a:off x="15761576" y="20839825"/>
            <a:ext cx="11864184" cy="8518669"/>
          </a:xfrm>
          <a:prstGeom prst="rect">
            <a:avLst/>
          </a:prstGeom>
          <a:noFill/>
          <a:ln cap="flat">
            <a:noFill/>
          </a:ln>
        </p:spPr>
      </p:pic>
      <p:cxnSp>
        <p:nvCxnSpPr>
          <p:cNvPr id="10" name="直線接點 13">
            <a:extLst>
              <a:ext uri="{FF2B5EF4-FFF2-40B4-BE49-F238E27FC236}">
                <a16:creationId xmlns:a16="http://schemas.microsoft.com/office/drawing/2014/main" id="{D9E2F1A9-9FD1-472F-A877-8403F6DA499E}"/>
              </a:ext>
            </a:extLst>
          </p:cNvPr>
          <p:cNvCxnSpPr/>
          <p:nvPr/>
        </p:nvCxnSpPr>
        <p:spPr>
          <a:xfrm>
            <a:off x="1504956" y="13886654"/>
            <a:ext cx="27265314" cy="0"/>
          </a:xfrm>
          <a:prstGeom prst="straightConnector1">
            <a:avLst/>
          </a:prstGeom>
          <a:noFill/>
          <a:ln w="76196" cap="flat">
            <a:solidFill>
              <a:srgbClr val="FFFFFF"/>
            </a:solidFill>
            <a:custDash>
              <a:ds d="100000" sp="100000"/>
            </a:custDash>
            <a:miter/>
          </a:ln>
        </p:spPr>
      </p:cxnSp>
      <p:cxnSp>
        <p:nvCxnSpPr>
          <p:cNvPr id="11" name="直線接點 14">
            <a:extLst>
              <a:ext uri="{FF2B5EF4-FFF2-40B4-BE49-F238E27FC236}">
                <a16:creationId xmlns:a16="http://schemas.microsoft.com/office/drawing/2014/main" id="{826A83B7-9A6D-48E6-AD8A-BA04049AA963}"/>
              </a:ext>
            </a:extLst>
          </p:cNvPr>
          <p:cNvCxnSpPr/>
          <p:nvPr/>
        </p:nvCxnSpPr>
        <p:spPr>
          <a:xfrm>
            <a:off x="1504956" y="18972629"/>
            <a:ext cx="12990505" cy="0"/>
          </a:xfrm>
          <a:prstGeom prst="straightConnector1">
            <a:avLst/>
          </a:prstGeom>
          <a:noFill/>
          <a:ln w="76196" cap="flat">
            <a:solidFill>
              <a:srgbClr val="FFFFFF"/>
            </a:solidFill>
            <a:custDash>
              <a:ds d="100000" sp="100000"/>
            </a:custDash>
            <a:miter/>
          </a:ln>
        </p:spPr>
      </p:cxnSp>
      <p:cxnSp>
        <p:nvCxnSpPr>
          <p:cNvPr id="12" name="直線接點 16">
            <a:extLst>
              <a:ext uri="{FF2B5EF4-FFF2-40B4-BE49-F238E27FC236}">
                <a16:creationId xmlns:a16="http://schemas.microsoft.com/office/drawing/2014/main" id="{31E1583D-97BA-4E13-9D95-46E263525C4A}"/>
              </a:ext>
            </a:extLst>
          </p:cNvPr>
          <p:cNvCxnSpPr/>
          <p:nvPr/>
        </p:nvCxnSpPr>
        <p:spPr>
          <a:xfrm>
            <a:off x="15840078" y="18972629"/>
            <a:ext cx="12930192" cy="0"/>
          </a:xfrm>
          <a:prstGeom prst="straightConnector1">
            <a:avLst/>
          </a:prstGeom>
          <a:noFill/>
          <a:ln w="76196" cap="flat">
            <a:solidFill>
              <a:srgbClr val="FFFFFF"/>
            </a:solidFill>
            <a:custDash>
              <a:ds d="100000" sp="100000"/>
            </a:custDash>
            <a:miter/>
          </a:ln>
        </p:spPr>
      </p:cxnSp>
      <p:cxnSp>
        <p:nvCxnSpPr>
          <p:cNvPr id="13" name="直線接點 19">
            <a:extLst>
              <a:ext uri="{FF2B5EF4-FFF2-40B4-BE49-F238E27FC236}">
                <a16:creationId xmlns:a16="http://schemas.microsoft.com/office/drawing/2014/main" id="{7B7B2205-9DB8-42A2-8BDF-351D63370A27}"/>
              </a:ext>
            </a:extLst>
          </p:cNvPr>
          <p:cNvCxnSpPr/>
          <p:nvPr/>
        </p:nvCxnSpPr>
        <p:spPr>
          <a:xfrm>
            <a:off x="15137608" y="19923806"/>
            <a:ext cx="0" cy="14901419"/>
          </a:xfrm>
          <a:prstGeom prst="straightConnector1">
            <a:avLst/>
          </a:prstGeom>
          <a:noFill/>
          <a:ln w="76196" cap="flat">
            <a:solidFill>
              <a:srgbClr val="FFFFFF"/>
            </a:solidFill>
            <a:custDash>
              <a:ds d="100000" sp="100000"/>
            </a:custDash>
            <a:miter/>
          </a:ln>
        </p:spPr>
      </p:cxnSp>
      <p:cxnSp>
        <p:nvCxnSpPr>
          <p:cNvPr id="14" name="直線接點 21">
            <a:extLst>
              <a:ext uri="{FF2B5EF4-FFF2-40B4-BE49-F238E27FC236}">
                <a16:creationId xmlns:a16="http://schemas.microsoft.com/office/drawing/2014/main" id="{A2ABCC52-0B68-47F2-AE80-5E7675926B99}"/>
              </a:ext>
            </a:extLst>
          </p:cNvPr>
          <p:cNvCxnSpPr/>
          <p:nvPr/>
        </p:nvCxnSpPr>
        <p:spPr>
          <a:xfrm>
            <a:off x="15137608" y="14193161"/>
            <a:ext cx="0" cy="4158408"/>
          </a:xfrm>
          <a:prstGeom prst="straightConnector1">
            <a:avLst/>
          </a:prstGeom>
          <a:noFill/>
          <a:ln w="76196" cap="flat">
            <a:solidFill>
              <a:srgbClr val="FFFFFF"/>
            </a:solidFill>
            <a:custDash>
              <a:ds d="100000" sp="100000"/>
            </a:custDash>
            <a:miter/>
          </a:ln>
        </p:spPr>
      </p:cxnSp>
      <p:cxnSp>
        <p:nvCxnSpPr>
          <p:cNvPr id="15" name="直線接點 24">
            <a:extLst>
              <a:ext uri="{FF2B5EF4-FFF2-40B4-BE49-F238E27FC236}">
                <a16:creationId xmlns:a16="http://schemas.microsoft.com/office/drawing/2014/main" id="{C4FD27AC-CB44-4293-964C-99900048878E}"/>
              </a:ext>
            </a:extLst>
          </p:cNvPr>
          <p:cNvCxnSpPr/>
          <p:nvPr/>
        </p:nvCxnSpPr>
        <p:spPr>
          <a:xfrm>
            <a:off x="1504956" y="36020520"/>
            <a:ext cx="27265314" cy="0"/>
          </a:xfrm>
          <a:prstGeom prst="straightConnector1">
            <a:avLst/>
          </a:prstGeom>
          <a:noFill/>
          <a:ln w="76196" cap="flat">
            <a:solidFill>
              <a:srgbClr val="FFFFFF"/>
            </a:solidFill>
            <a:custDash>
              <a:ds d="100000" sp="100000"/>
            </a:custDash>
            <a:miter/>
          </a:ln>
        </p:spPr>
      </p:cxnSp>
      <p:sp>
        <p:nvSpPr>
          <p:cNvPr id="16" name="矩形 25">
            <a:extLst>
              <a:ext uri="{FF2B5EF4-FFF2-40B4-BE49-F238E27FC236}">
                <a16:creationId xmlns:a16="http://schemas.microsoft.com/office/drawing/2014/main" id="{98BA3967-791C-4E72-A0E8-BA0FC51E4E07}"/>
              </a:ext>
            </a:extLst>
          </p:cNvPr>
          <p:cNvSpPr/>
          <p:nvPr/>
        </p:nvSpPr>
        <p:spPr>
          <a:xfrm>
            <a:off x="1159751" y="36513939"/>
            <a:ext cx="28650328" cy="3046991"/>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a:solidFill>
                  <a:schemeClr val="bg1"/>
                </a:solidFill>
                <a:uFillTx/>
                <a:latin typeface="微軟正黑體" pitchFamily="34"/>
                <a:ea typeface="微軟正黑體" pitchFamily="34"/>
              </a:rPr>
              <a:t>建議與省思</a:t>
            </a:r>
            <a:endParaRPr lang="en-US" sz="6000" b="1" i="0" u="none" strike="noStrike" kern="0" cap="none" spc="0" baseline="0">
              <a:solidFill>
                <a:schemeClr val="bg1"/>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建議與省思文字</a:t>
            </a:r>
            <a:endParaRPr lang="en-US" sz="4400" b="1" i="0" u="none" strike="noStrike" kern="0" cap="none" spc="0" baseline="0">
              <a:solidFill>
                <a:schemeClr val="bg1"/>
              </a:solidFill>
              <a:uFillTx/>
              <a:latin typeface="微軟正黑體" pitchFamily="34"/>
              <a:ea typeface="微軟正黑體" pitchFamily="34"/>
            </a:endParaRPr>
          </a:p>
        </p:txBody>
      </p:sp>
      <p:sp>
        <p:nvSpPr>
          <p:cNvPr id="17" name="矩形 20">
            <a:extLst>
              <a:ext uri="{FF2B5EF4-FFF2-40B4-BE49-F238E27FC236}">
                <a16:creationId xmlns:a16="http://schemas.microsoft.com/office/drawing/2014/main" id="{7411BABD-6FA9-45F7-98E2-3B7107B8868B}"/>
              </a:ext>
            </a:extLst>
          </p:cNvPr>
          <p:cNvSpPr/>
          <p:nvPr/>
        </p:nvSpPr>
        <p:spPr>
          <a:xfrm>
            <a:off x="1159751" y="19172773"/>
            <a:ext cx="7608603" cy="101566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6000" b="1" i="0" u="none" strike="noStrike" kern="0" cap="none" spc="0" baseline="0" dirty="0">
                <a:solidFill>
                  <a:schemeClr val="bg1"/>
                </a:solidFill>
                <a:uFillTx/>
                <a:latin typeface="微軟正黑體" pitchFamily="34"/>
                <a:ea typeface="微軟正黑體" pitchFamily="34"/>
              </a:rPr>
              <a:t>研究設計與方法</a:t>
            </a:r>
            <a:endParaRPr lang="en-US" sz="6000" b="1" i="0" u="none" strike="noStrike" kern="0" cap="none" spc="0" baseline="0" dirty="0">
              <a:solidFill>
                <a:schemeClr val="bg1"/>
              </a:solidFill>
              <a:uFillTx/>
              <a:latin typeface="微軟正黑體" pitchFamily="34"/>
              <a:ea typeface="微軟正黑體" pitchFamily="34"/>
            </a:endParaRPr>
          </a:p>
        </p:txBody>
      </p:sp>
      <p:grpSp>
        <p:nvGrpSpPr>
          <p:cNvPr id="18" name="資料庫圖表 2">
            <a:extLst>
              <a:ext uri="{FF2B5EF4-FFF2-40B4-BE49-F238E27FC236}">
                <a16:creationId xmlns:a16="http://schemas.microsoft.com/office/drawing/2014/main" id="{9BFEACCD-7567-4573-9662-AAB9E1F543B4}"/>
              </a:ext>
            </a:extLst>
          </p:cNvPr>
          <p:cNvGrpSpPr/>
          <p:nvPr/>
        </p:nvGrpSpPr>
        <p:grpSpPr>
          <a:xfrm>
            <a:off x="4517394" y="21401881"/>
            <a:ext cx="6872154" cy="4579817"/>
            <a:chOff x="3195325" y="21577773"/>
            <a:chExt cx="6872154" cy="4579817"/>
          </a:xfrm>
        </p:grpSpPr>
        <p:sp>
          <p:nvSpPr>
            <p:cNvPr id="19" name="手繪多邊形 19">
              <a:extLst>
                <a:ext uri="{FF2B5EF4-FFF2-40B4-BE49-F238E27FC236}">
                  <a16:creationId xmlns:a16="http://schemas.microsoft.com/office/drawing/2014/main" id="{0EDE29CF-D6A7-4479-8F7D-F2FFC1E528DA}"/>
                </a:ext>
              </a:extLst>
            </p:cNvPr>
            <p:cNvSpPr/>
            <p:nvPr/>
          </p:nvSpPr>
          <p:spPr>
            <a:xfrm>
              <a:off x="3195325" y="25025655"/>
              <a:ext cx="6872154" cy="1131935"/>
            </a:xfrm>
            <a:custGeom>
              <a:avLst/>
              <a:gdLst>
                <a:gd name="f0" fmla="val 10800000"/>
                <a:gd name="f1" fmla="val 5400000"/>
                <a:gd name="f2" fmla="val 180"/>
                <a:gd name="f3" fmla="val w"/>
                <a:gd name="f4" fmla="val h"/>
                <a:gd name="f5" fmla="val 0"/>
                <a:gd name="f6" fmla="val 6872156"/>
                <a:gd name="f7" fmla="val 1131937"/>
                <a:gd name="f8" fmla="+- 0 0 -90"/>
                <a:gd name="f9" fmla="*/ f3 1 6872156"/>
                <a:gd name="f10" fmla="*/ f4 1 1131937"/>
                <a:gd name="f11" fmla="+- f7 0 f5"/>
                <a:gd name="f12" fmla="+- f6 0 f5"/>
                <a:gd name="f13" fmla="*/ f8 f0 1"/>
                <a:gd name="f14" fmla="*/ f12 1 6872156"/>
                <a:gd name="f15" fmla="*/ f11 1 1131937"/>
                <a:gd name="f16" fmla="*/ 0 f12 1"/>
                <a:gd name="f17" fmla="*/ 0 f11 1"/>
                <a:gd name="f18" fmla="*/ 6872156 f12 1"/>
                <a:gd name="f19" fmla="*/ 1131937 f11 1"/>
                <a:gd name="f20" fmla="*/ f13 1 f2"/>
                <a:gd name="f21" fmla="*/ f16 1 6872156"/>
                <a:gd name="f22" fmla="*/ f17 1 1131937"/>
                <a:gd name="f23" fmla="*/ f18 1 6872156"/>
                <a:gd name="f24" fmla="*/ f19 1 1131937"/>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6872156" h="1131937">
                  <a:moveTo>
                    <a:pt x="f5" y="f5"/>
                  </a:moveTo>
                  <a:lnTo>
                    <a:pt x="f6" y="f5"/>
                  </a:lnTo>
                  <a:lnTo>
                    <a:pt x="f6" y="f7"/>
                  </a:lnTo>
                  <a:lnTo>
                    <a:pt x="f5" y="f7"/>
                  </a:lnTo>
                  <a:lnTo>
                    <a:pt x="f5" y="f5"/>
                  </a:lnTo>
                  <a:close/>
                </a:path>
              </a:pathLst>
            </a:custGeom>
            <a:solidFill>
              <a:srgbClr val="A5A5A5">
                <a:alpha val="90000"/>
              </a:srgbClr>
            </a:solidFill>
            <a:ln w="12701" cap="flat">
              <a:solidFill>
                <a:srgbClr val="FFFFFF"/>
              </a:solidFill>
              <a:prstDash val="solid"/>
              <a:miter/>
            </a:ln>
          </p:spPr>
          <p:txBody>
            <a:bodyPr vert="horz" wrap="square" lIns="128016" tIns="128016" rIns="128016" bIns="648702"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0" name="手繪多邊形 20">
              <a:extLst>
                <a:ext uri="{FF2B5EF4-FFF2-40B4-BE49-F238E27FC236}">
                  <a16:creationId xmlns:a16="http://schemas.microsoft.com/office/drawing/2014/main" id="{AAB95DD3-D538-44F6-97A1-1C0294ECA0E5}"/>
                </a:ext>
              </a:extLst>
            </p:cNvPr>
            <p:cNvSpPr/>
            <p:nvPr/>
          </p:nvSpPr>
          <p:spPr>
            <a:xfrm>
              <a:off x="3195325" y="25614255"/>
              <a:ext cx="3436077" cy="520686"/>
            </a:xfrm>
            <a:custGeom>
              <a:avLst/>
              <a:gdLst>
                <a:gd name="f0" fmla="val 10800000"/>
                <a:gd name="f1" fmla="val 5400000"/>
                <a:gd name="f2" fmla="val 180"/>
                <a:gd name="f3" fmla="val w"/>
                <a:gd name="f4" fmla="val h"/>
                <a:gd name="f5" fmla="val 0"/>
                <a:gd name="f6" fmla="val 3436078"/>
                <a:gd name="f7" fmla="val 520691"/>
                <a:gd name="f8" fmla="+- 0 0 -90"/>
                <a:gd name="f9" fmla="*/ f3 1 3436078"/>
                <a:gd name="f10" fmla="*/ f4 1 520691"/>
                <a:gd name="f11" fmla="+- f7 0 f5"/>
                <a:gd name="f12" fmla="+- f6 0 f5"/>
                <a:gd name="f13" fmla="*/ f8 f0 1"/>
                <a:gd name="f14" fmla="*/ f12 1 3436078"/>
                <a:gd name="f15" fmla="*/ f11 1 520691"/>
                <a:gd name="f16" fmla="*/ 0 f12 1"/>
                <a:gd name="f17" fmla="*/ 0 f11 1"/>
                <a:gd name="f18" fmla="*/ 3436078 f12 1"/>
                <a:gd name="f19" fmla="*/ 520691 f11 1"/>
                <a:gd name="f20" fmla="*/ f13 1 f2"/>
                <a:gd name="f21" fmla="*/ f16 1 3436078"/>
                <a:gd name="f22" fmla="*/ f17 1 520691"/>
                <a:gd name="f23" fmla="*/ f18 1 3436078"/>
                <a:gd name="f24" fmla="*/ f19 1 52069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691">
                  <a:moveTo>
                    <a:pt x="f5" y="f5"/>
                  </a:moveTo>
                  <a:lnTo>
                    <a:pt x="f6" y="f5"/>
                  </a:lnTo>
                  <a:lnTo>
                    <a:pt x="f6" y="f7"/>
                  </a:lnTo>
                  <a:lnTo>
                    <a:pt x="f5" y="f7"/>
                  </a:lnTo>
                  <a:lnTo>
                    <a:pt x="f5" y="f5"/>
                  </a:lnTo>
                  <a:close/>
                </a:path>
              </a:pathLst>
            </a:custGeom>
            <a:solidFill>
              <a:srgbClr val="E1E1E1">
                <a:alpha val="90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1" name="手繪多邊形 21">
              <a:extLst>
                <a:ext uri="{FF2B5EF4-FFF2-40B4-BE49-F238E27FC236}">
                  <a16:creationId xmlns:a16="http://schemas.microsoft.com/office/drawing/2014/main" id="{BBA0C51B-8EB2-47A6-9D02-0366303A4D77}"/>
                </a:ext>
              </a:extLst>
            </p:cNvPr>
            <p:cNvSpPr/>
            <p:nvPr/>
          </p:nvSpPr>
          <p:spPr>
            <a:xfrm>
              <a:off x="6631402" y="25614255"/>
              <a:ext cx="3436077" cy="520686"/>
            </a:xfrm>
            <a:custGeom>
              <a:avLst/>
              <a:gdLst>
                <a:gd name="f0" fmla="val 10800000"/>
                <a:gd name="f1" fmla="val 5400000"/>
                <a:gd name="f2" fmla="val 180"/>
                <a:gd name="f3" fmla="val w"/>
                <a:gd name="f4" fmla="val h"/>
                <a:gd name="f5" fmla="val 0"/>
                <a:gd name="f6" fmla="val 3436078"/>
                <a:gd name="f7" fmla="val 520691"/>
                <a:gd name="f8" fmla="+- 0 0 -90"/>
                <a:gd name="f9" fmla="*/ f3 1 3436078"/>
                <a:gd name="f10" fmla="*/ f4 1 520691"/>
                <a:gd name="f11" fmla="+- f7 0 f5"/>
                <a:gd name="f12" fmla="+- f6 0 f5"/>
                <a:gd name="f13" fmla="*/ f8 f0 1"/>
                <a:gd name="f14" fmla="*/ f12 1 3436078"/>
                <a:gd name="f15" fmla="*/ f11 1 520691"/>
                <a:gd name="f16" fmla="*/ 0 f12 1"/>
                <a:gd name="f17" fmla="*/ 0 f11 1"/>
                <a:gd name="f18" fmla="*/ 3436078 f12 1"/>
                <a:gd name="f19" fmla="*/ 520691 f11 1"/>
                <a:gd name="f20" fmla="*/ f13 1 f2"/>
                <a:gd name="f21" fmla="*/ f16 1 3436078"/>
                <a:gd name="f22" fmla="*/ f17 1 520691"/>
                <a:gd name="f23" fmla="*/ f18 1 3436078"/>
                <a:gd name="f24" fmla="*/ f19 1 520691"/>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691">
                  <a:moveTo>
                    <a:pt x="f5" y="f5"/>
                  </a:moveTo>
                  <a:lnTo>
                    <a:pt x="f6" y="f5"/>
                  </a:lnTo>
                  <a:lnTo>
                    <a:pt x="f6" y="f7"/>
                  </a:lnTo>
                  <a:lnTo>
                    <a:pt x="f5" y="f7"/>
                  </a:lnTo>
                  <a:lnTo>
                    <a:pt x="f5" y="f5"/>
                  </a:lnTo>
                  <a:close/>
                </a:path>
              </a:pathLst>
            </a:custGeom>
            <a:solidFill>
              <a:srgbClr val="E1E1E1">
                <a:alpha val="82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2" name="手繪多邊形 22">
              <a:extLst>
                <a:ext uri="{FF2B5EF4-FFF2-40B4-BE49-F238E27FC236}">
                  <a16:creationId xmlns:a16="http://schemas.microsoft.com/office/drawing/2014/main" id="{DB1CC7DA-1057-4C0B-B51B-809A76785475}"/>
                </a:ext>
              </a:extLst>
            </p:cNvPr>
            <p:cNvSpPr/>
            <p:nvPr/>
          </p:nvSpPr>
          <p:spPr>
            <a:xfrm>
              <a:off x="3195325" y="23301710"/>
              <a:ext cx="6872154" cy="1740917"/>
            </a:xfrm>
            <a:custGeom>
              <a:avLst/>
              <a:gdLst>
                <a:gd name="f0" fmla="val 10800000"/>
                <a:gd name="f1" fmla="val 5400000"/>
                <a:gd name="f2" fmla="val 180"/>
                <a:gd name="f3" fmla="val w"/>
                <a:gd name="f4" fmla="val h"/>
                <a:gd name="f5" fmla="val 0"/>
                <a:gd name="f6" fmla="val 6872156"/>
                <a:gd name="f7" fmla="val 1740919"/>
                <a:gd name="f8" fmla="val 1131197"/>
                <a:gd name="f9" fmla="val 3653693"/>
                <a:gd name="f10" fmla="val 1305689"/>
                <a:gd name="f11" fmla="val 3871308"/>
                <a:gd name="f12" fmla="val 3436078"/>
                <a:gd name="f13" fmla="val 1740918"/>
                <a:gd name="f14" fmla="val 3000848"/>
                <a:gd name="f15" fmla="val 3218463"/>
                <a:gd name="f16" fmla="val 1"/>
                <a:gd name="f17" fmla="+- 0 0 -90"/>
                <a:gd name="f18" fmla="*/ f3 1 6872156"/>
                <a:gd name="f19" fmla="*/ f4 1 1740919"/>
                <a:gd name="f20" fmla="+- f7 0 f5"/>
                <a:gd name="f21" fmla="+- f6 0 f5"/>
                <a:gd name="f22" fmla="*/ f17 f0 1"/>
                <a:gd name="f23" fmla="*/ f21 1 6872156"/>
                <a:gd name="f24" fmla="*/ f20 1 1740919"/>
                <a:gd name="f25" fmla="*/ 0 f21 1"/>
                <a:gd name="f26" fmla="*/ 609722 f20 1"/>
                <a:gd name="f27" fmla="*/ 3218463 f21 1"/>
                <a:gd name="f28" fmla="*/ 435230 f20 1"/>
                <a:gd name="f29" fmla="*/ 3000848 f21 1"/>
                <a:gd name="f30" fmla="*/ 3436078 f21 1"/>
                <a:gd name="f31" fmla="*/ 0 f20 1"/>
                <a:gd name="f32" fmla="*/ 3871308 f21 1"/>
                <a:gd name="f33" fmla="*/ 3653693 f21 1"/>
                <a:gd name="f34" fmla="*/ 6872156 f21 1"/>
                <a:gd name="f35" fmla="*/ 1740919 f20 1"/>
                <a:gd name="f36" fmla="*/ f22 1 f2"/>
                <a:gd name="f37" fmla="*/ f25 1 6872156"/>
                <a:gd name="f38" fmla="*/ f26 1 1740919"/>
                <a:gd name="f39" fmla="*/ f27 1 6872156"/>
                <a:gd name="f40" fmla="*/ f28 1 1740919"/>
                <a:gd name="f41" fmla="*/ f29 1 6872156"/>
                <a:gd name="f42" fmla="*/ f30 1 6872156"/>
                <a:gd name="f43" fmla="*/ f31 1 1740919"/>
                <a:gd name="f44" fmla="*/ f32 1 6872156"/>
                <a:gd name="f45" fmla="*/ f33 1 6872156"/>
                <a:gd name="f46" fmla="*/ f34 1 6872156"/>
                <a:gd name="f47" fmla="*/ f35 1 1740919"/>
                <a:gd name="f48" fmla="*/ f5 1 f23"/>
                <a:gd name="f49" fmla="*/ f6 1 f23"/>
                <a:gd name="f50" fmla="*/ f5 1 f24"/>
                <a:gd name="f51" fmla="*/ f7 1 f24"/>
                <a:gd name="f52" fmla="+- f36 0 f1"/>
                <a:gd name="f53" fmla="*/ f37 1 f23"/>
                <a:gd name="f54" fmla="*/ f38 1 f24"/>
                <a:gd name="f55" fmla="*/ f39 1 f23"/>
                <a:gd name="f56" fmla="*/ f40 1 f24"/>
                <a:gd name="f57" fmla="*/ f41 1 f23"/>
                <a:gd name="f58" fmla="*/ f42 1 f23"/>
                <a:gd name="f59" fmla="*/ f43 1 f24"/>
                <a:gd name="f60" fmla="*/ f44 1 f23"/>
                <a:gd name="f61" fmla="*/ f45 1 f23"/>
                <a:gd name="f62" fmla="*/ f46 1 f23"/>
                <a:gd name="f63" fmla="*/ f47 1 f24"/>
                <a:gd name="f64" fmla="*/ f48 f18 1"/>
                <a:gd name="f65" fmla="*/ f49 f18 1"/>
                <a:gd name="f66" fmla="*/ f51 f19 1"/>
                <a:gd name="f67" fmla="*/ f50 f19 1"/>
                <a:gd name="f68" fmla="*/ f53 f18 1"/>
                <a:gd name="f69" fmla="*/ f54 f19 1"/>
                <a:gd name="f70" fmla="*/ f55 f18 1"/>
                <a:gd name="f71" fmla="*/ f56 f19 1"/>
                <a:gd name="f72" fmla="*/ f57 f18 1"/>
                <a:gd name="f73" fmla="*/ f58 f18 1"/>
                <a:gd name="f74" fmla="*/ f59 f19 1"/>
                <a:gd name="f75" fmla="*/ f60 f18 1"/>
                <a:gd name="f76" fmla="*/ f61 f18 1"/>
                <a:gd name="f77" fmla="*/ f62 f18 1"/>
                <a:gd name="f78" fmla="*/ f63 f19 1"/>
              </a:gdLst>
              <a:ahLst/>
              <a:cxnLst>
                <a:cxn ang="3cd4">
                  <a:pos x="hc" y="t"/>
                </a:cxn>
                <a:cxn ang="0">
                  <a:pos x="r" y="vc"/>
                </a:cxn>
                <a:cxn ang="cd4">
                  <a:pos x="hc" y="b"/>
                </a:cxn>
                <a:cxn ang="cd2">
                  <a:pos x="l" y="vc"/>
                </a:cxn>
                <a:cxn ang="f52">
                  <a:pos x="f68" y="f69"/>
                </a:cxn>
                <a:cxn ang="f52">
                  <a:pos x="f70" y="f69"/>
                </a:cxn>
                <a:cxn ang="f52">
                  <a:pos x="f70" y="f71"/>
                </a:cxn>
                <a:cxn ang="f52">
                  <a:pos x="f72" y="f71"/>
                </a:cxn>
                <a:cxn ang="f52">
                  <a:pos x="f73" y="f74"/>
                </a:cxn>
                <a:cxn ang="f52">
                  <a:pos x="f75" y="f71"/>
                </a:cxn>
                <a:cxn ang="f52">
                  <a:pos x="f76" y="f71"/>
                </a:cxn>
                <a:cxn ang="f52">
                  <a:pos x="f76" y="f69"/>
                </a:cxn>
                <a:cxn ang="f52">
                  <a:pos x="f77" y="f69"/>
                </a:cxn>
                <a:cxn ang="f52">
                  <a:pos x="f77" y="f78"/>
                </a:cxn>
                <a:cxn ang="f52">
                  <a:pos x="f68" y="f78"/>
                </a:cxn>
                <a:cxn ang="f52">
                  <a:pos x="f68" y="f69"/>
                </a:cxn>
              </a:cxnLst>
              <a:rect l="f64" t="f67" r="f65" b="f66"/>
              <a:pathLst>
                <a:path w="6872156" h="1740919">
                  <a:moveTo>
                    <a:pt x="f6" y="f8"/>
                  </a:moveTo>
                  <a:lnTo>
                    <a:pt x="f9" y="f8"/>
                  </a:lnTo>
                  <a:lnTo>
                    <a:pt x="f9" y="f10"/>
                  </a:lnTo>
                  <a:lnTo>
                    <a:pt x="f11" y="f10"/>
                  </a:lnTo>
                  <a:lnTo>
                    <a:pt x="f12" y="f13"/>
                  </a:lnTo>
                  <a:lnTo>
                    <a:pt x="f14" y="f10"/>
                  </a:lnTo>
                  <a:lnTo>
                    <a:pt x="f15" y="f10"/>
                  </a:lnTo>
                  <a:lnTo>
                    <a:pt x="f15" y="f8"/>
                  </a:lnTo>
                  <a:lnTo>
                    <a:pt x="f5" y="f8"/>
                  </a:lnTo>
                  <a:lnTo>
                    <a:pt x="f5" y="f16"/>
                  </a:lnTo>
                  <a:lnTo>
                    <a:pt x="f6" y="f16"/>
                  </a:lnTo>
                  <a:lnTo>
                    <a:pt x="f6" y="f8"/>
                  </a:lnTo>
                  <a:close/>
                </a:path>
              </a:pathLst>
            </a:custGeom>
            <a:solidFill>
              <a:srgbClr val="A5A5A5">
                <a:alpha val="70000"/>
              </a:srgbClr>
            </a:solidFill>
            <a:ln w="12701" cap="flat">
              <a:solidFill>
                <a:srgbClr val="FFFFFF"/>
              </a:solidFill>
              <a:prstDash val="solid"/>
              <a:miter/>
            </a:ln>
          </p:spPr>
          <p:txBody>
            <a:bodyPr vert="horz" wrap="square" lIns="128016" tIns="128016" rIns="128016" bIns="1257876"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3" name="手繪多邊形 23">
              <a:extLst>
                <a:ext uri="{FF2B5EF4-FFF2-40B4-BE49-F238E27FC236}">
                  <a16:creationId xmlns:a16="http://schemas.microsoft.com/office/drawing/2014/main" id="{4E9CCBBD-9D77-465C-9187-9B442ADCBF17}"/>
                </a:ext>
              </a:extLst>
            </p:cNvPr>
            <p:cNvSpPr/>
            <p:nvPr/>
          </p:nvSpPr>
          <p:spPr>
            <a:xfrm>
              <a:off x="3195325" y="23912776"/>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74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4" name="手繪多邊形 24">
              <a:extLst>
                <a:ext uri="{FF2B5EF4-FFF2-40B4-BE49-F238E27FC236}">
                  <a16:creationId xmlns:a16="http://schemas.microsoft.com/office/drawing/2014/main" id="{257C7DB2-808B-48D7-BB86-36758ED239E6}"/>
                </a:ext>
              </a:extLst>
            </p:cNvPr>
            <p:cNvSpPr/>
            <p:nvPr/>
          </p:nvSpPr>
          <p:spPr>
            <a:xfrm>
              <a:off x="6631402" y="23912776"/>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66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5" name="手繪多邊形 25">
              <a:extLst>
                <a:ext uri="{FF2B5EF4-FFF2-40B4-BE49-F238E27FC236}">
                  <a16:creationId xmlns:a16="http://schemas.microsoft.com/office/drawing/2014/main" id="{8439F717-4A19-44EB-811F-0071D403BE4D}"/>
                </a:ext>
              </a:extLst>
            </p:cNvPr>
            <p:cNvSpPr/>
            <p:nvPr/>
          </p:nvSpPr>
          <p:spPr>
            <a:xfrm>
              <a:off x="3195325" y="21577773"/>
              <a:ext cx="6872154" cy="1740917"/>
            </a:xfrm>
            <a:custGeom>
              <a:avLst/>
              <a:gdLst>
                <a:gd name="f0" fmla="val 10800000"/>
                <a:gd name="f1" fmla="val 5400000"/>
                <a:gd name="f2" fmla="val 180"/>
                <a:gd name="f3" fmla="val w"/>
                <a:gd name="f4" fmla="val h"/>
                <a:gd name="f5" fmla="val 0"/>
                <a:gd name="f6" fmla="val 6872156"/>
                <a:gd name="f7" fmla="val 1740919"/>
                <a:gd name="f8" fmla="val 1131197"/>
                <a:gd name="f9" fmla="val 3653693"/>
                <a:gd name="f10" fmla="val 1305689"/>
                <a:gd name="f11" fmla="val 3871308"/>
                <a:gd name="f12" fmla="val 3436078"/>
                <a:gd name="f13" fmla="val 1740918"/>
                <a:gd name="f14" fmla="val 3000848"/>
                <a:gd name="f15" fmla="val 3218463"/>
                <a:gd name="f16" fmla="val 1"/>
                <a:gd name="f17" fmla="+- 0 0 -90"/>
                <a:gd name="f18" fmla="*/ f3 1 6872156"/>
                <a:gd name="f19" fmla="*/ f4 1 1740919"/>
                <a:gd name="f20" fmla="+- f7 0 f5"/>
                <a:gd name="f21" fmla="+- f6 0 f5"/>
                <a:gd name="f22" fmla="*/ f17 f0 1"/>
                <a:gd name="f23" fmla="*/ f21 1 6872156"/>
                <a:gd name="f24" fmla="*/ f20 1 1740919"/>
                <a:gd name="f25" fmla="*/ 0 f21 1"/>
                <a:gd name="f26" fmla="*/ 609722 f20 1"/>
                <a:gd name="f27" fmla="*/ 3218463 f21 1"/>
                <a:gd name="f28" fmla="*/ 435230 f20 1"/>
                <a:gd name="f29" fmla="*/ 3000848 f21 1"/>
                <a:gd name="f30" fmla="*/ 3436078 f21 1"/>
                <a:gd name="f31" fmla="*/ 0 f20 1"/>
                <a:gd name="f32" fmla="*/ 3871308 f21 1"/>
                <a:gd name="f33" fmla="*/ 3653693 f21 1"/>
                <a:gd name="f34" fmla="*/ 6872156 f21 1"/>
                <a:gd name="f35" fmla="*/ 1740919 f20 1"/>
                <a:gd name="f36" fmla="*/ f22 1 f2"/>
                <a:gd name="f37" fmla="*/ f25 1 6872156"/>
                <a:gd name="f38" fmla="*/ f26 1 1740919"/>
                <a:gd name="f39" fmla="*/ f27 1 6872156"/>
                <a:gd name="f40" fmla="*/ f28 1 1740919"/>
                <a:gd name="f41" fmla="*/ f29 1 6872156"/>
                <a:gd name="f42" fmla="*/ f30 1 6872156"/>
                <a:gd name="f43" fmla="*/ f31 1 1740919"/>
                <a:gd name="f44" fmla="*/ f32 1 6872156"/>
                <a:gd name="f45" fmla="*/ f33 1 6872156"/>
                <a:gd name="f46" fmla="*/ f34 1 6872156"/>
                <a:gd name="f47" fmla="*/ f35 1 1740919"/>
                <a:gd name="f48" fmla="*/ f5 1 f23"/>
                <a:gd name="f49" fmla="*/ f6 1 f23"/>
                <a:gd name="f50" fmla="*/ f5 1 f24"/>
                <a:gd name="f51" fmla="*/ f7 1 f24"/>
                <a:gd name="f52" fmla="+- f36 0 f1"/>
                <a:gd name="f53" fmla="*/ f37 1 f23"/>
                <a:gd name="f54" fmla="*/ f38 1 f24"/>
                <a:gd name="f55" fmla="*/ f39 1 f23"/>
                <a:gd name="f56" fmla="*/ f40 1 f24"/>
                <a:gd name="f57" fmla="*/ f41 1 f23"/>
                <a:gd name="f58" fmla="*/ f42 1 f23"/>
                <a:gd name="f59" fmla="*/ f43 1 f24"/>
                <a:gd name="f60" fmla="*/ f44 1 f23"/>
                <a:gd name="f61" fmla="*/ f45 1 f23"/>
                <a:gd name="f62" fmla="*/ f46 1 f23"/>
                <a:gd name="f63" fmla="*/ f47 1 f24"/>
                <a:gd name="f64" fmla="*/ f48 f18 1"/>
                <a:gd name="f65" fmla="*/ f49 f18 1"/>
                <a:gd name="f66" fmla="*/ f51 f19 1"/>
                <a:gd name="f67" fmla="*/ f50 f19 1"/>
                <a:gd name="f68" fmla="*/ f53 f18 1"/>
                <a:gd name="f69" fmla="*/ f54 f19 1"/>
                <a:gd name="f70" fmla="*/ f55 f18 1"/>
                <a:gd name="f71" fmla="*/ f56 f19 1"/>
                <a:gd name="f72" fmla="*/ f57 f18 1"/>
                <a:gd name="f73" fmla="*/ f58 f18 1"/>
                <a:gd name="f74" fmla="*/ f59 f19 1"/>
                <a:gd name="f75" fmla="*/ f60 f18 1"/>
                <a:gd name="f76" fmla="*/ f61 f18 1"/>
                <a:gd name="f77" fmla="*/ f62 f18 1"/>
                <a:gd name="f78" fmla="*/ f63 f19 1"/>
              </a:gdLst>
              <a:ahLst/>
              <a:cxnLst>
                <a:cxn ang="3cd4">
                  <a:pos x="hc" y="t"/>
                </a:cxn>
                <a:cxn ang="0">
                  <a:pos x="r" y="vc"/>
                </a:cxn>
                <a:cxn ang="cd4">
                  <a:pos x="hc" y="b"/>
                </a:cxn>
                <a:cxn ang="cd2">
                  <a:pos x="l" y="vc"/>
                </a:cxn>
                <a:cxn ang="f52">
                  <a:pos x="f68" y="f69"/>
                </a:cxn>
                <a:cxn ang="f52">
                  <a:pos x="f70" y="f69"/>
                </a:cxn>
                <a:cxn ang="f52">
                  <a:pos x="f70" y="f71"/>
                </a:cxn>
                <a:cxn ang="f52">
                  <a:pos x="f72" y="f71"/>
                </a:cxn>
                <a:cxn ang="f52">
                  <a:pos x="f73" y="f74"/>
                </a:cxn>
                <a:cxn ang="f52">
                  <a:pos x="f75" y="f71"/>
                </a:cxn>
                <a:cxn ang="f52">
                  <a:pos x="f76" y="f71"/>
                </a:cxn>
                <a:cxn ang="f52">
                  <a:pos x="f76" y="f69"/>
                </a:cxn>
                <a:cxn ang="f52">
                  <a:pos x="f77" y="f69"/>
                </a:cxn>
                <a:cxn ang="f52">
                  <a:pos x="f77" y="f78"/>
                </a:cxn>
                <a:cxn ang="f52">
                  <a:pos x="f68" y="f78"/>
                </a:cxn>
                <a:cxn ang="f52">
                  <a:pos x="f68" y="f69"/>
                </a:cxn>
              </a:cxnLst>
              <a:rect l="f64" t="f67" r="f65" b="f66"/>
              <a:pathLst>
                <a:path w="6872156" h="1740919">
                  <a:moveTo>
                    <a:pt x="f6" y="f8"/>
                  </a:moveTo>
                  <a:lnTo>
                    <a:pt x="f9" y="f8"/>
                  </a:lnTo>
                  <a:lnTo>
                    <a:pt x="f9" y="f10"/>
                  </a:lnTo>
                  <a:lnTo>
                    <a:pt x="f11" y="f10"/>
                  </a:lnTo>
                  <a:lnTo>
                    <a:pt x="f12" y="f13"/>
                  </a:lnTo>
                  <a:lnTo>
                    <a:pt x="f14" y="f10"/>
                  </a:lnTo>
                  <a:lnTo>
                    <a:pt x="f15" y="f10"/>
                  </a:lnTo>
                  <a:lnTo>
                    <a:pt x="f15" y="f8"/>
                  </a:lnTo>
                  <a:lnTo>
                    <a:pt x="f5" y="f8"/>
                  </a:lnTo>
                  <a:lnTo>
                    <a:pt x="f5" y="f16"/>
                  </a:lnTo>
                  <a:lnTo>
                    <a:pt x="f6" y="f16"/>
                  </a:lnTo>
                  <a:lnTo>
                    <a:pt x="f6" y="f8"/>
                  </a:lnTo>
                  <a:close/>
                </a:path>
              </a:pathLst>
            </a:custGeom>
            <a:solidFill>
              <a:srgbClr val="A5A5A5">
                <a:alpha val="50000"/>
              </a:srgbClr>
            </a:solidFill>
            <a:ln w="12701" cap="flat">
              <a:solidFill>
                <a:srgbClr val="FFFFFF"/>
              </a:solidFill>
              <a:prstDash val="solid"/>
              <a:miter/>
            </a:ln>
          </p:spPr>
          <p:txBody>
            <a:bodyPr vert="horz" wrap="square" lIns="128016" tIns="128016" rIns="128016" bIns="1257876" anchor="ctr" anchorCtr="1" compatLnSpc="1">
              <a:noAutofit/>
            </a:bodyPr>
            <a:lstStyle/>
            <a:p>
              <a:pPr marL="0" marR="0" lvl="0" indent="0" algn="ctr" defTabSz="800100" rtl="0" fontAlgn="auto" hangingPunct="1">
                <a:lnSpc>
                  <a:spcPct val="90000"/>
                </a:lnSpc>
                <a:spcBef>
                  <a:spcPts val="0"/>
                </a:spcBef>
                <a:spcAft>
                  <a:spcPts val="800"/>
                </a:spcAft>
                <a:buNone/>
                <a:tabLst/>
                <a:defRPr sz="1800" b="0" i="0" u="none" strike="noStrike" kern="0" cap="none" spc="0" baseline="0">
                  <a:solidFill>
                    <a:srgbClr val="000000"/>
                  </a:solidFill>
                  <a:uFillTx/>
                </a:defRPr>
              </a:pPr>
              <a:endParaRPr lang="en-US" sz="1800" b="1" i="0" u="none" strike="noStrike" kern="0" cap="none" spc="0" baseline="0">
                <a:solidFill>
                  <a:srgbClr val="000000"/>
                </a:solidFill>
                <a:uFillTx/>
                <a:latin typeface="微軟正黑體" pitchFamily="34"/>
                <a:ea typeface="微軟正黑體" pitchFamily="34"/>
              </a:endParaRPr>
            </a:p>
          </p:txBody>
        </p:sp>
        <p:sp>
          <p:nvSpPr>
            <p:cNvPr id="26" name="手繪多邊形 26">
              <a:extLst>
                <a:ext uri="{FF2B5EF4-FFF2-40B4-BE49-F238E27FC236}">
                  <a16:creationId xmlns:a16="http://schemas.microsoft.com/office/drawing/2014/main" id="{F1A13FBE-9688-4E93-990C-CA1E1E87BD1A}"/>
                </a:ext>
              </a:extLst>
            </p:cNvPr>
            <p:cNvSpPr/>
            <p:nvPr/>
          </p:nvSpPr>
          <p:spPr>
            <a:xfrm>
              <a:off x="3195325" y="22188830"/>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58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sp>
          <p:nvSpPr>
            <p:cNvPr id="27" name="手繪多邊形 27">
              <a:extLst>
                <a:ext uri="{FF2B5EF4-FFF2-40B4-BE49-F238E27FC236}">
                  <a16:creationId xmlns:a16="http://schemas.microsoft.com/office/drawing/2014/main" id="{CC3BECF4-4F26-46A5-BCFD-329CE404456B}"/>
                </a:ext>
              </a:extLst>
            </p:cNvPr>
            <p:cNvSpPr/>
            <p:nvPr/>
          </p:nvSpPr>
          <p:spPr>
            <a:xfrm>
              <a:off x="6631402" y="22188830"/>
              <a:ext cx="3436077" cy="520531"/>
            </a:xfrm>
            <a:custGeom>
              <a:avLst/>
              <a:gdLst>
                <a:gd name="f0" fmla="val 10800000"/>
                <a:gd name="f1" fmla="val 5400000"/>
                <a:gd name="f2" fmla="val 180"/>
                <a:gd name="f3" fmla="val w"/>
                <a:gd name="f4" fmla="val h"/>
                <a:gd name="f5" fmla="val 0"/>
                <a:gd name="f6" fmla="val 3436078"/>
                <a:gd name="f7" fmla="val 520534"/>
                <a:gd name="f8" fmla="+- 0 0 -90"/>
                <a:gd name="f9" fmla="*/ f3 1 3436078"/>
                <a:gd name="f10" fmla="*/ f4 1 520534"/>
                <a:gd name="f11" fmla="+- f7 0 f5"/>
                <a:gd name="f12" fmla="+- f6 0 f5"/>
                <a:gd name="f13" fmla="*/ f8 f0 1"/>
                <a:gd name="f14" fmla="*/ f12 1 3436078"/>
                <a:gd name="f15" fmla="*/ f11 1 520534"/>
                <a:gd name="f16" fmla="*/ 0 f12 1"/>
                <a:gd name="f17" fmla="*/ 0 f11 1"/>
                <a:gd name="f18" fmla="*/ 3436078 f12 1"/>
                <a:gd name="f19" fmla="*/ 520534 f11 1"/>
                <a:gd name="f20" fmla="*/ f13 1 f2"/>
                <a:gd name="f21" fmla="*/ f16 1 3436078"/>
                <a:gd name="f22" fmla="*/ f17 1 520534"/>
                <a:gd name="f23" fmla="*/ f18 1 3436078"/>
                <a:gd name="f24" fmla="*/ f19 1 520534"/>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3436078" h="520534">
                  <a:moveTo>
                    <a:pt x="f5" y="f5"/>
                  </a:moveTo>
                  <a:lnTo>
                    <a:pt x="f6" y="f5"/>
                  </a:lnTo>
                  <a:lnTo>
                    <a:pt x="f6" y="f7"/>
                  </a:lnTo>
                  <a:lnTo>
                    <a:pt x="f5" y="f7"/>
                  </a:lnTo>
                  <a:lnTo>
                    <a:pt x="f5" y="f5"/>
                  </a:lnTo>
                  <a:close/>
                </a:path>
              </a:pathLst>
            </a:custGeom>
            <a:solidFill>
              <a:srgbClr val="E1E1E1">
                <a:alpha val="50000"/>
              </a:srgbClr>
            </a:solidFill>
            <a:ln w="12701" cap="flat">
              <a:solidFill>
                <a:srgbClr val="E1E1E1">
                  <a:alpha val="90000"/>
                </a:srgbClr>
              </a:solidFill>
              <a:prstDash val="solid"/>
              <a:miter/>
            </a:ln>
          </p:spPr>
          <p:txBody>
            <a:bodyPr vert="horz" wrap="square" lIns="163577" tIns="29205" rIns="163577" bIns="2920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US" sz="2300" b="1" i="0" u="none" strike="noStrike" kern="0" cap="none" spc="0" baseline="0">
                <a:solidFill>
                  <a:srgbClr val="000000"/>
                </a:solidFill>
                <a:uFillTx/>
                <a:latin typeface="微軟正黑體" pitchFamily="34"/>
                <a:ea typeface="微軟正黑體" pitchFamily="34"/>
              </a:endParaRPr>
            </a:p>
          </p:txBody>
        </p:sp>
      </p:grpSp>
      <p:sp>
        <p:nvSpPr>
          <p:cNvPr id="28" name="矩形 22">
            <a:extLst>
              <a:ext uri="{FF2B5EF4-FFF2-40B4-BE49-F238E27FC236}">
                <a16:creationId xmlns:a16="http://schemas.microsoft.com/office/drawing/2014/main" id="{BA7E0DBC-4636-4C5D-A8D7-668235674FF4}"/>
              </a:ext>
            </a:extLst>
          </p:cNvPr>
          <p:cNvSpPr/>
          <p:nvPr/>
        </p:nvSpPr>
        <p:spPr>
          <a:xfrm>
            <a:off x="1159751" y="26804822"/>
            <a:ext cx="13936663" cy="8217630"/>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研究設計與方法文字研究設計與方法文字研究設計與方法文字研究設計與方法文字研究設計與方法文字研究設計與方法文字研究設計與方法文字研究設計與方法文字</a:t>
            </a:r>
            <a:endParaRPr lang="en-US" sz="4400" b="1" i="0" u="none" strike="noStrike" kern="0" cap="none" spc="0" baseline="0">
              <a:solidFill>
                <a:schemeClr val="bg1"/>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4400" b="1" i="0" u="none" strike="noStrike" kern="0" cap="none" spc="0" baseline="0">
                <a:solidFill>
                  <a:schemeClr val="bg1"/>
                </a:solidFill>
                <a:uFillTx/>
                <a:latin typeface="微軟正黑體" pitchFamily="34"/>
                <a:ea typeface="微軟正黑體" pitchFamily="34"/>
              </a:rPr>
              <a:t>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研究設計與方法文字</a:t>
            </a:r>
            <a:endParaRPr lang="en-US" sz="4400" b="1" i="0" u="none" strike="noStrike" kern="0" cap="none" spc="0" baseline="0">
              <a:solidFill>
                <a:schemeClr val="bg1"/>
              </a:solidFill>
              <a:uFillTx/>
              <a:latin typeface="微軟正黑體" pitchFamily="34"/>
              <a:ea typeface="微軟正黑體" pitchFamily="34"/>
            </a:endParaRPr>
          </a:p>
        </p:txBody>
      </p:sp>
      <p:sp>
        <p:nvSpPr>
          <p:cNvPr id="30" name="文字方塊 29">
            <a:extLst>
              <a:ext uri="{FF2B5EF4-FFF2-40B4-BE49-F238E27FC236}">
                <a16:creationId xmlns:a16="http://schemas.microsoft.com/office/drawing/2014/main" id="{1CCB7537-A3FE-4471-ADD4-E0D9B6595361}"/>
              </a:ext>
            </a:extLst>
          </p:cNvPr>
          <p:cNvSpPr txBox="1"/>
          <p:nvPr/>
        </p:nvSpPr>
        <p:spPr>
          <a:xfrm>
            <a:off x="-26187423" y="6539868"/>
            <a:ext cx="25818349" cy="35548193"/>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11500" b="1" i="0" u="none" strike="noStrike" kern="0" cap="none" spc="0" baseline="0" dirty="0">
                <a:solidFill>
                  <a:srgbClr val="000000"/>
                </a:solidFill>
                <a:uFillTx/>
                <a:latin typeface="微軟正黑體" pitchFamily="34"/>
                <a:ea typeface="微軟正黑體" pitchFamily="34"/>
              </a:rPr>
              <a:t>海報內容、格式</a:t>
            </a: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8000" b="1" i="0" u="none" strike="noStrike" kern="0" cap="none" spc="0" baseline="0" dirty="0">
                <a:solidFill>
                  <a:srgbClr val="000000"/>
                </a:solidFill>
                <a:uFillTx/>
                <a:latin typeface="微軟正黑體" pitchFamily="34"/>
                <a:ea typeface="微軟正黑體" pitchFamily="34"/>
              </a:rPr>
              <a:t>除海報標題及建議之格式規定外，歡迎自由發揮</a:t>
            </a:r>
            <a:r>
              <a:rPr lang="zh-TW" altLang="en-US" sz="8000" b="1" kern="0" dirty="0">
                <a:solidFill>
                  <a:srgbClr val="000000"/>
                </a:solidFill>
                <a:latin typeface="微軟正黑體" pitchFamily="34"/>
                <a:ea typeface="微軟正黑體" pitchFamily="34"/>
              </a:rPr>
              <a:t>美編</a:t>
            </a:r>
            <a:r>
              <a:rPr lang="zh-TW" sz="8000" b="1" i="0" u="none" strike="noStrike" kern="0" cap="none" spc="0" baseline="0" dirty="0">
                <a:solidFill>
                  <a:srgbClr val="000000"/>
                </a:solidFill>
                <a:uFillTx/>
                <a:latin typeface="微軟正黑體" pitchFamily="34"/>
                <a:ea typeface="微軟正黑體" pitchFamily="34"/>
              </a:rPr>
              <a:t>！</a:t>
            </a:r>
            <a:br>
              <a:rPr lang="en-US" altLang="zh-TW" sz="8000" b="1" i="0" u="none" strike="noStrike" kern="0" cap="none" spc="0" baseline="0" dirty="0">
                <a:solidFill>
                  <a:srgbClr val="000000"/>
                </a:solidFill>
                <a:uFillTx/>
                <a:latin typeface="微軟正黑體" pitchFamily="34"/>
                <a:ea typeface="微軟正黑體" pitchFamily="34"/>
              </a:rPr>
            </a:br>
            <a:r>
              <a:rPr lang="zh-TW" altLang="en-US" sz="8000" b="1" i="0" u="none" strike="noStrike" kern="0" cap="none" spc="0" baseline="0" dirty="0">
                <a:solidFill>
                  <a:srgbClr val="000000"/>
                </a:solidFill>
                <a:uFillTx/>
                <a:latin typeface="微軟正黑體" pitchFamily="34"/>
                <a:ea typeface="微軟正黑體" pitchFamily="34"/>
              </a:rPr>
              <a:t>不須完全與範本相同。</a:t>
            </a:r>
            <a:endParaRPr lang="en-US" sz="80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15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一</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海報標題</a:t>
            </a:r>
            <a:r>
              <a:rPr lang="en-US" sz="8800" b="1" i="0" u="none" strike="noStrike" kern="0" cap="none" spc="0" baseline="0" dirty="0">
                <a:solidFill>
                  <a:srgbClr val="000000"/>
                </a:solidFill>
                <a:uFillTx/>
                <a:latin typeface="微軟正黑體" pitchFamily="34"/>
                <a:ea typeface="微軟正黑體" pitchFamily="34"/>
              </a:rPr>
              <a: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包含題目與作者資料如下：</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海報需有「</a:t>
            </a:r>
            <a:r>
              <a:rPr lang="en-US" sz="7500" b="0" i="0" u="none" strike="noStrike" kern="0" cap="none" spc="0" baseline="0" dirty="0">
                <a:solidFill>
                  <a:srgbClr val="000000"/>
                </a:solidFill>
                <a:uFillTx/>
                <a:latin typeface="微軟正黑體" pitchFamily="34"/>
                <a:ea typeface="微軟正黑體" pitchFamily="34"/>
              </a:rPr>
              <a:t>2025 </a:t>
            </a:r>
            <a:r>
              <a:rPr lang="zh-TW" sz="7500" b="0" i="0" u="none" strike="noStrike" kern="0" cap="none" spc="0" baseline="0" dirty="0">
                <a:solidFill>
                  <a:srgbClr val="000000"/>
                </a:solidFill>
                <a:uFillTx/>
                <a:latin typeface="微軟正黑體" pitchFamily="34"/>
                <a:ea typeface="微軟正黑體" pitchFamily="34"/>
              </a:rPr>
              <a:t>教學實踐研究研討會」字樣</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題目</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作者姓名</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學校名稱、系所單位及職稱</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二</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海報內容</a:t>
            </a:r>
            <a:endParaRPr lang="en-US" sz="8800" b="1"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內文建議依序包含六大段落：「研究動機與目的」、「文獻探討」、「研究問題」、「研究設計與方法」、「教學暨研究成果」、「建議與省思」，並可視需要自行調整。</a:t>
            </a: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800" b="1" i="0" u="none" strike="noStrike" kern="0" cap="none" spc="0" baseline="0" dirty="0">
                <a:solidFill>
                  <a:srgbClr val="000000"/>
                </a:solidFill>
                <a:uFillTx/>
                <a:latin typeface="微軟正黑體" pitchFamily="34"/>
                <a:ea typeface="微軟正黑體" pitchFamily="34"/>
              </a:rPr>
              <a:t>(</a:t>
            </a:r>
            <a:r>
              <a:rPr lang="zh-TW" sz="8800" b="1" i="0" u="none" strike="noStrike" kern="0" cap="none" spc="0" baseline="0" dirty="0">
                <a:solidFill>
                  <a:srgbClr val="000000"/>
                </a:solidFill>
                <a:uFillTx/>
                <a:latin typeface="微軟正黑體" pitchFamily="34"/>
                <a:ea typeface="微軟正黑體" pitchFamily="34"/>
              </a:rPr>
              <a:t>三</a:t>
            </a:r>
            <a:r>
              <a:rPr lang="en-US" sz="8800" b="1" i="0" u="none" strike="noStrike" kern="0" cap="none" spc="0" baseline="0" dirty="0">
                <a:solidFill>
                  <a:srgbClr val="000000"/>
                </a:solidFill>
                <a:uFillTx/>
                <a:latin typeface="微軟正黑體" pitchFamily="34"/>
                <a:ea typeface="微軟正黑體" pitchFamily="34"/>
              </a:rPr>
              <a:t>) </a:t>
            </a:r>
            <a:r>
              <a:rPr lang="zh-TW" sz="8800" b="1" i="0" u="none" strike="noStrike" kern="0" cap="none" spc="0" baseline="0" dirty="0">
                <a:solidFill>
                  <a:srgbClr val="000000"/>
                </a:solidFill>
                <a:uFillTx/>
                <a:latin typeface="微軟正黑體" pitchFamily="34"/>
                <a:ea typeface="微軟正黑體" pitchFamily="34"/>
              </a:rPr>
              <a:t>海報格式與相關說明</a:t>
            </a:r>
            <a:endParaRPr lang="en-US" sz="8800" b="1" i="0" u="none" strike="noStrike" kern="0" cap="none" spc="0" baseline="0" dirty="0">
              <a:solidFill>
                <a:srgbClr val="000000"/>
              </a:solidFill>
              <a:uFillTx/>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altLang="en-US" sz="7500" kern="0" dirty="0">
                <a:solidFill>
                  <a:srgbClr val="000000"/>
                </a:solidFill>
                <a:latin typeface="微軟正黑體" pitchFamily="34"/>
                <a:ea typeface="微軟正黑體" pitchFamily="34"/>
              </a:rPr>
              <a:t>海報以一頁為限。</a:t>
            </a:r>
            <a:endParaRPr lang="en-US" altLang="zh-TW" sz="7500" kern="0" dirty="0">
              <a:solidFill>
                <a:srgbClr val="000000"/>
              </a:solidFill>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海報大小為</a:t>
            </a:r>
            <a:r>
              <a:rPr lang="en-US" sz="7500" b="0" i="0" u="none" strike="noStrike" kern="0" cap="none" spc="0" baseline="0" dirty="0">
                <a:solidFill>
                  <a:srgbClr val="000000"/>
                </a:solidFill>
                <a:uFillTx/>
                <a:latin typeface="微軟正黑體" pitchFamily="34"/>
                <a:ea typeface="微軟正黑體" pitchFamily="34"/>
              </a:rPr>
              <a:t>A0</a:t>
            </a:r>
            <a:r>
              <a:rPr lang="zh-TW" sz="7500" b="0" i="0" u="none" strike="noStrike" kern="0" cap="none" spc="0" baseline="0" dirty="0">
                <a:solidFill>
                  <a:srgbClr val="000000"/>
                </a:solidFill>
                <a:uFillTx/>
                <a:latin typeface="微軟正黑體" pitchFamily="34"/>
                <a:ea typeface="微軟正黑體" pitchFamily="34"/>
              </a:rPr>
              <a:t>直式 約寬</a:t>
            </a:r>
            <a:r>
              <a:rPr lang="en-US" sz="7500" b="0" i="0" u="none" strike="noStrike" kern="0" cap="none" spc="0" baseline="0" dirty="0">
                <a:solidFill>
                  <a:srgbClr val="000000"/>
                </a:solidFill>
                <a:uFillTx/>
                <a:latin typeface="微軟正黑體" pitchFamily="34"/>
                <a:ea typeface="微軟正黑體" pitchFamily="34"/>
              </a:rPr>
              <a:t>84CM*118CM</a:t>
            </a:r>
            <a:r>
              <a:rPr lang="zh-TW" sz="7500" b="0" i="0" u="none" strike="noStrike" kern="0" cap="none" spc="0" baseline="0" dirty="0">
                <a:solidFill>
                  <a:srgbClr val="000000"/>
                </a:solidFill>
                <a:uFillTx/>
                <a:latin typeface="微軟正黑體" pitchFamily="34"/>
                <a:ea typeface="微軟正黑體" pitchFamily="34"/>
              </a:rPr>
              <a:t>。</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範本已設定輸出尺寸，製作完畢後請選擇【另存新檔】&gt;【存檔類型</a:t>
            </a:r>
            <a:r>
              <a:rPr lang="en-US" sz="7500" b="0" i="0" u="none" strike="noStrike" kern="0" cap="none" spc="0" baseline="0" dirty="0">
                <a:solidFill>
                  <a:srgbClr val="000000"/>
                </a:solidFill>
                <a:uFillTx/>
                <a:latin typeface="微軟正黑體" pitchFamily="34"/>
                <a:ea typeface="微軟正黑體" pitchFamily="34"/>
              </a:rPr>
              <a:t>(JPEG</a:t>
            </a:r>
            <a:r>
              <a:rPr lang="zh-TW" sz="7500" b="0" i="0" u="none" strike="noStrike" kern="0" cap="none" spc="0" baseline="0" dirty="0">
                <a:solidFill>
                  <a:srgbClr val="000000"/>
                </a:solidFill>
                <a:uFillTx/>
                <a:latin typeface="微軟正黑體" pitchFamily="34"/>
                <a:ea typeface="微軟正黑體" pitchFamily="34"/>
              </a:rPr>
              <a:t>、</a:t>
            </a:r>
            <a:r>
              <a:rPr lang="en-US" sz="7500" b="0" i="0" u="none" strike="noStrike" kern="0" cap="none" spc="0" baseline="0" dirty="0">
                <a:solidFill>
                  <a:srgbClr val="000000"/>
                </a:solidFill>
                <a:uFillTx/>
                <a:latin typeface="微軟正黑體" pitchFamily="34"/>
                <a:ea typeface="微軟正黑體" pitchFamily="34"/>
              </a:rPr>
              <a:t>PNG)】&gt;【</a:t>
            </a:r>
            <a:r>
              <a:rPr lang="zh-TW" sz="7500" b="0" i="0" u="none" strike="noStrike" kern="0" cap="none" spc="0" baseline="0" dirty="0">
                <a:solidFill>
                  <a:srgbClr val="000000"/>
                </a:solidFill>
                <a:uFillTx/>
                <a:latin typeface="微軟正黑體" pitchFamily="34"/>
                <a:ea typeface="微軟正黑體" pitchFamily="34"/>
              </a:rPr>
              <a:t>儲存】。</a:t>
            </a:r>
            <a:endParaRPr lang="en-US" sz="7500" b="0" i="0" u="none" strike="noStrike" kern="0" cap="none" spc="0" baseline="0" dirty="0">
              <a:solidFill>
                <a:srgbClr val="000000"/>
              </a:solidFill>
              <a:uFillTx/>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請上傳至指定網頁</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報名表單</a:t>
            </a:r>
            <a:r>
              <a:rPr lang="en-US" sz="7500" b="0" i="0" u="none" strike="noStrike" kern="0" cap="none" spc="0" baseline="0" dirty="0">
                <a:solidFill>
                  <a:srgbClr val="000000"/>
                </a:solidFill>
                <a:uFillTx/>
                <a:latin typeface="微軟正黑體" pitchFamily="34"/>
                <a:ea typeface="微軟正黑體" pitchFamily="34"/>
              </a:rPr>
              <a:t>)</a:t>
            </a:r>
            <a:r>
              <a:rPr lang="zh-TW" sz="7500" b="0" i="0" u="none" strike="noStrike" kern="0" cap="none" spc="0" baseline="0" dirty="0">
                <a:solidFill>
                  <a:srgbClr val="000000"/>
                </a:solidFill>
                <a:uFillTx/>
                <a:latin typeface="微軟正黑體" pitchFamily="34"/>
                <a:ea typeface="微軟正黑體" pitchFamily="34"/>
              </a:rPr>
              <a:t>：</a:t>
            </a:r>
            <a:r>
              <a:rPr lang="en-US" altLang="zh-TW" sz="7500" kern="0" dirty="0">
                <a:solidFill>
                  <a:srgbClr val="000000"/>
                </a:solidFill>
                <a:latin typeface="微軟正黑體" pitchFamily="34"/>
                <a:ea typeface="微軟正黑體" pitchFamily="34"/>
                <a:hlinkClick r:id="rId5"/>
              </a:rPr>
              <a:t>https://forms.gle/yfCyoMhdMhjrLytD9</a:t>
            </a:r>
            <a:endParaRPr lang="en-US" altLang="zh-TW" sz="7500" kern="0" dirty="0">
              <a:solidFill>
                <a:srgbClr val="000000"/>
              </a:solidFill>
              <a:latin typeface="微軟正黑體" pitchFamily="34"/>
              <a:ea typeface="微軟正黑體" pitchFamily="34"/>
            </a:endParaRPr>
          </a:p>
          <a:p>
            <a:pPr marL="1371600" lvl="0" indent="-1371600" defTabSz="457200">
              <a:spcAft>
                <a:spcPts val="1800"/>
              </a:spcAft>
              <a:buSzPct val="100000"/>
              <a:buAutoNum type="arabicPeriod"/>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海報統一發表於國立高雄科技大學教發中心</a:t>
            </a:r>
            <a:r>
              <a:rPr lang="en-US" sz="7500" b="0" i="0" u="none" strike="noStrike" kern="0" cap="none" spc="0" baseline="0" dirty="0">
                <a:solidFill>
                  <a:srgbClr val="000000"/>
                </a:solidFill>
                <a:uFillTx/>
                <a:latin typeface="微軟正黑體" pitchFamily="34"/>
                <a:ea typeface="微軟正黑體" pitchFamily="34"/>
              </a:rPr>
              <a:t> 202</a:t>
            </a:r>
            <a:r>
              <a:rPr lang="en-US" sz="7500" kern="0" dirty="0">
                <a:solidFill>
                  <a:srgbClr val="000000"/>
                </a:solidFill>
                <a:latin typeface="微軟正黑體" pitchFamily="34"/>
                <a:ea typeface="微軟正黑體" pitchFamily="34"/>
              </a:rPr>
              <a:t>5</a:t>
            </a:r>
            <a:r>
              <a:rPr lang="zh-TW" altLang="en-US" sz="7500" b="0" i="0" u="none" strike="noStrike" kern="0" cap="none" spc="0" baseline="0" dirty="0">
                <a:solidFill>
                  <a:srgbClr val="000000"/>
                </a:solidFill>
                <a:uFillTx/>
                <a:latin typeface="微軟正黑體" pitchFamily="34"/>
                <a:ea typeface="微軟正黑體" pitchFamily="34"/>
              </a:rPr>
              <a:t> </a:t>
            </a:r>
            <a:r>
              <a:rPr lang="zh-TW" sz="7500" b="0" i="0" u="none" strike="noStrike" kern="0" cap="none" spc="0" baseline="0" dirty="0">
                <a:solidFill>
                  <a:srgbClr val="000000"/>
                </a:solidFill>
                <a:uFillTx/>
                <a:latin typeface="微軟正黑體" pitchFamily="34"/>
                <a:ea typeface="微軟正黑體" pitchFamily="34"/>
              </a:rPr>
              <a:t>教學實踐研究研討會線上展覽。</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1800"/>
              </a:spcAft>
              <a:buSzPct val="100000"/>
              <a:buAutoNum type="arabicPeriod"/>
              <a:tabLst/>
              <a:defRPr sz="1800" b="0" i="0" u="none" strike="noStrike" kern="0" cap="none" spc="0" baseline="0">
                <a:solidFill>
                  <a:srgbClr val="000000"/>
                </a:solidFill>
                <a:uFillTx/>
              </a:defRPr>
            </a:pPr>
            <a:r>
              <a:rPr lang="zh-TW" sz="7500" b="0" i="0" u="none" strike="noStrike" kern="0" cap="none" spc="0" baseline="0" dirty="0">
                <a:solidFill>
                  <a:srgbClr val="000000"/>
                </a:solidFill>
                <a:uFillTx/>
                <a:latin typeface="微軟正黑體" pitchFamily="34"/>
                <a:ea typeface="微軟正黑體" pitchFamily="34"/>
              </a:rPr>
              <a:t>海報論文作者應於截止日前將海報上傳至指定網頁，</a:t>
            </a:r>
            <a:br>
              <a:rPr lang="en-US" sz="7500" b="0" i="0" u="none" strike="noStrike" kern="0" cap="none" spc="0" baseline="0" dirty="0">
                <a:solidFill>
                  <a:srgbClr val="000000"/>
                </a:solidFill>
                <a:uFillTx/>
                <a:latin typeface="微軟正黑體" pitchFamily="34"/>
                <a:ea typeface="微軟正黑體" pitchFamily="34"/>
              </a:rPr>
            </a:br>
            <a:r>
              <a:rPr lang="zh-TW" sz="7500" b="0" i="0" u="none" strike="noStrike" kern="0" cap="none" spc="0" baseline="0" dirty="0">
                <a:solidFill>
                  <a:srgbClr val="000000"/>
                </a:solidFill>
                <a:uFillTx/>
                <a:latin typeface="微軟正黑體" pitchFamily="34"/>
                <a:ea typeface="微軟正黑體" pitchFamily="34"/>
              </a:rPr>
              <a:t>未於截止日前上傳完畢，視同放棄發表及競賽資格。</a:t>
            </a:r>
            <a:endParaRPr lang="en-US" sz="7500" b="0" i="0" u="none" strike="noStrike" kern="0" cap="none" spc="0" baseline="0" dirty="0">
              <a:solidFill>
                <a:srgbClr val="000000"/>
              </a:solidFill>
              <a:uFillTx/>
              <a:latin typeface="微軟正黑體" pitchFamily="34"/>
              <a:ea typeface="微軟正黑體" pitchFamily="34"/>
            </a:endParaRPr>
          </a:p>
          <a:p>
            <a:pPr marL="1371600" marR="0" lvl="0" indent="-1371600" algn="l" defTabSz="457200" rtl="0" fontAlgn="auto" hangingPunct="1">
              <a:lnSpc>
                <a:spcPct val="100000"/>
              </a:lnSpc>
              <a:spcBef>
                <a:spcPts val="0"/>
              </a:spcBef>
              <a:spcAft>
                <a:spcPts val="0"/>
              </a:spcAft>
              <a:buSzPct val="100000"/>
              <a:buAutoNum type="arabicPeriod"/>
              <a:tabLst/>
              <a:defRPr sz="1800" b="0" i="0" u="none" strike="noStrike" kern="0" cap="none" spc="0" baseline="0">
                <a:solidFill>
                  <a:srgbClr val="000000"/>
                </a:solidFill>
                <a:uFillTx/>
              </a:defRPr>
            </a:pPr>
            <a:endParaRPr lang="en-US" sz="7500" b="0" i="0" u="none" strike="noStrike" kern="0" cap="none" spc="0" baseline="0" dirty="0">
              <a:solidFill>
                <a:srgbClr val="000000"/>
              </a:solidFill>
              <a:uFillTx/>
              <a:latin typeface="微軟正黑體" pitchFamily="34"/>
              <a:ea typeface="微軟正黑體" pitchFamily="34"/>
            </a:endParaRPr>
          </a:p>
        </p:txBody>
      </p:sp>
    </p:spTree>
    <p:custDataLst>
      <p:tags r:id="rId1"/>
    </p:custDataLst>
    <p:extLst>
      <p:ext uri="{BB962C8B-B14F-4D97-AF65-F5344CB8AC3E}">
        <p14:creationId xmlns:p14="http://schemas.microsoft.com/office/powerpoint/2010/main" val="63327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822890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MA" val="2.1"/>
</p:tagLst>
</file>

<file path=ppt/tags/tag2.xml><?xml version="1.0" encoding="utf-8"?>
<p:tagLst xmlns:a="http://schemas.openxmlformats.org/drawingml/2006/main" xmlns:r="http://schemas.openxmlformats.org/officeDocument/2006/relationships" xmlns:p="http://schemas.openxmlformats.org/presentationml/2006/main">
  <p:tag name="AMA" val="2.1"/>
</p:tagLst>
</file>

<file path=ppt/tags/tag3.xml><?xml version="1.0" encoding="utf-8"?>
<p:tagLst xmlns:a="http://schemas.openxmlformats.org/drawingml/2006/main" xmlns:r="http://schemas.openxmlformats.org/officeDocument/2006/relationships" xmlns:p="http://schemas.openxmlformats.org/presentationml/2006/main">
  <p:tag name="AMA" val="2.1"/>
</p:tagLst>
</file>

<file path=ppt/tags/tag4.xml><?xml version="1.0" encoding="utf-8"?>
<p:tagLst xmlns:a="http://schemas.openxmlformats.org/drawingml/2006/main" xmlns:r="http://schemas.openxmlformats.org/officeDocument/2006/relationships" xmlns:p="http://schemas.openxmlformats.org/presentationml/2006/main">
  <p:tag name="AMA" val="2.1"/>
</p:tagLst>
</file>

<file path=ppt/tags/tag5.xml><?xml version="1.0" encoding="utf-8"?>
<p:tagLst xmlns:a="http://schemas.openxmlformats.org/drawingml/2006/main" xmlns:r="http://schemas.openxmlformats.org/officeDocument/2006/relationships" xmlns:p="http://schemas.openxmlformats.org/presentationml/2006/main">
  <p:tag name="AMA" val="2.1"/>
</p:tagLst>
</file>

<file path=ppt/tags/tag6.xml><?xml version="1.0" encoding="utf-8"?>
<p:tagLst xmlns:a="http://schemas.openxmlformats.org/drawingml/2006/main" xmlns:r="http://schemas.openxmlformats.org/officeDocument/2006/relationships" xmlns:p="http://schemas.openxmlformats.org/presentationml/2006/main">
  <p:tag name="AMA" val="2.1"/>
</p:tagLst>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2570</TotalTime>
  <Words>1790</Words>
  <Application>Microsoft Office PowerPoint</Application>
  <PresentationFormat>自訂</PresentationFormat>
  <Paragraphs>94</Paragraphs>
  <Slides>6</Slides>
  <Notes>0</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6</vt:i4>
      </vt:variant>
    </vt:vector>
  </HeadingPairs>
  <TitlesOfParts>
    <vt:vector size="13" baseType="lpstr">
      <vt:lpstr>新細明體</vt:lpstr>
      <vt:lpstr>Arial</vt:lpstr>
      <vt:lpstr>Calibri</vt:lpstr>
      <vt:lpstr>Calibri Light</vt:lpstr>
      <vt:lpstr>CP Font</vt:lpstr>
      <vt:lpstr>微軟正黑體</vt:lpstr>
      <vt:lpstr>Office 佈景主題</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shiehtsai-jung</cp:lastModifiedBy>
  <cp:revision>128</cp:revision>
  <cp:lastPrinted>2019-05-17T10:20:21Z</cp:lastPrinted>
  <dcterms:created xsi:type="dcterms:W3CDTF">2018-10-16T07:48:18Z</dcterms:created>
  <dcterms:modified xsi:type="dcterms:W3CDTF">2025-03-31T03:10:26Z</dcterms:modified>
</cp:coreProperties>
</file>